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10" r:id="rId8"/>
    <p:sldMasterId id="2147483722" r:id="rId9"/>
    <p:sldMasterId id="2147483734" r:id="rId10"/>
  </p:sldMasterIdLst>
  <p:notesMasterIdLst>
    <p:notesMasterId r:id="rId77"/>
  </p:notesMasterIdLst>
  <p:sldIdLst>
    <p:sldId id="354" r:id="rId11"/>
    <p:sldId id="407" r:id="rId12"/>
    <p:sldId id="408" r:id="rId13"/>
    <p:sldId id="302" r:id="rId14"/>
    <p:sldId id="304" r:id="rId15"/>
    <p:sldId id="409" r:id="rId16"/>
    <p:sldId id="313" r:id="rId17"/>
    <p:sldId id="378" r:id="rId18"/>
    <p:sldId id="413" r:id="rId19"/>
    <p:sldId id="414" r:id="rId20"/>
    <p:sldId id="405" r:id="rId21"/>
    <p:sldId id="404" r:id="rId22"/>
    <p:sldId id="406" r:id="rId23"/>
    <p:sldId id="387" r:id="rId24"/>
    <p:sldId id="388" r:id="rId25"/>
    <p:sldId id="389" r:id="rId26"/>
    <p:sldId id="390" r:id="rId27"/>
    <p:sldId id="391" r:id="rId28"/>
    <p:sldId id="392" r:id="rId29"/>
    <p:sldId id="393" r:id="rId30"/>
    <p:sldId id="394" r:id="rId31"/>
    <p:sldId id="395" r:id="rId32"/>
    <p:sldId id="396" r:id="rId33"/>
    <p:sldId id="397" r:id="rId34"/>
    <p:sldId id="398" r:id="rId35"/>
    <p:sldId id="399" r:id="rId36"/>
    <p:sldId id="386" r:id="rId37"/>
    <p:sldId id="381" r:id="rId38"/>
    <p:sldId id="382" r:id="rId39"/>
    <p:sldId id="385" r:id="rId40"/>
    <p:sldId id="384" r:id="rId41"/>
    <p:sldId id="400" r:id="rId42"/>
    <p:sldId id="401" r:id="rId43"/>
    <p:sldId id="415" r:id="rId44"/>
    <p:sldId id="416" r:id="rId45"/>
    <p:sldId id="417" r:id="rId46"/>
    <p:sldId id="418" r:id="rId47"/>
    <p:sldId id="419" r:id="rId48"/>
    <p:sldId id="420" r:id="rId49"/>
    <p:sldId id="421" r:id="rId50"/>
    <p:sldId id="422" r:id="rId51"/>
    <p:sldId id="423" r:id="rId52"/>
    <p:sldId id="424" r:id="rId53"/>
    <p:sldId id="425" r:id="rId54"/>
    <p:sldId id="426" r:id="rId55"/>
    <p:sldId id="402" r:id="rId56"/>
    <p:sldId id="427" r:id="rId57"/>
    <p:sldId id="428" r:id="rId58"/>
    <p:sldId id="429" r:id="rId59"/>
    <p:sldId id="430" r:id="rId60"/>
    <p:sldId id="403" r:id="rId61"/>
    <p:sldId id="431" r:id="rId62"/>
    <p:sldId id="432" r:id="rId63"/>
    <p:sldId id="433" r:id="rId64"/>
    <p:sldId id="434" r:id="rId65"/>
    <p:sldId id="435" r:id="rId66"/>
    <p:sldId id="436" r:id="rId67"/>
    <p:sldId id="437" r:id="rId68"/>
    <p:sldId id="438" r:id="rId69"/>
    <p:sldId id="439" r:id="rId70"/>
    <p:sldId id="319" r:id="rId71"/>
    <p:sldId id="412" r:id="rId72"/>
    <p:sldId id="379" r:id="rId73"/>
    <p:sldId id="440" r:id="rId74"/>
    <p:sldId id="441" r:id="rId75"/>
    <p:sldId id="321" r:id="rId7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5A3A"/>
    <a:srgbClr val="FFFFFF"/>
    <a:srgbClr val="4F7D52"/>
    <a:srgbClr val="B66015"/>
    <a:srgbClr val="A3C5A5"/>
    <a:srgbClr val="5D95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7" autoAdjust="0"/>
    <p:restoredTop sz="94660"/>
  </p:normalViewPr>
  <p:slideViewPr>
    <p:cSldViewPr snapToGrid="0">
      <p:cViewPr varScale="1">
        <p:scale>
          <a:sx n="77" d="100"/>
          <a:sy n="77" d="100"/>
        </p:scale>
        <p:origin x="77" y="677"/>
      </p:cViewPr>
      <p:guideLst/>
    </p:cSldViewPr>
  </p:slideViewPr>
  <p:notesTextViewPr>
    <p:cViewPr>
      <p:scale>
        <a:sx n="1" d="1"/>
        <a:sy n="1" d="1"/>
      </p:scale>
      <p:origin x="0" y="0"/>
    </p:cViewPr>
  </p:notesTextViewPr>
  <p:notesViewPr>
    <p:cSldViewPr snapToGrid="0">
      <p:cViewPr varScale="1">
        <p:scale>
          <a:sx n="89" d="100"/>
          <a:sy n="89" d="100"/>
        </p:scale>
        <p:origin x="3798"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slide" Target="slides/slide62.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 Id="rId4" Type="http://schemas.openxmlformats.org/officeDocument/2006/relationships/image" Target="../media/image38.pn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B9751A-3073-4BA8-85F4-F9CCBAF37905}"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3B4F4310-8DB6-47A3-B22D-9CB7D4DC304D}">
      <dgm:prSet/>
      <dgm:spPr/>
      <dgm:t>
        <a:bodyPr/>
        <a:lstStyle/>
        <a:p>
          <a:pPr>
            <a:lnSpc>
              <a:spcPct val="100000"/>
            </a:lnSpc>
          </a:pPr>
          <a:r>
            <a:rPr lang="en-US" dirty="0"/>
            <a:t>Serve the 23 cities in the East San Gabriel Pomona Valley</a:t>
          </a:r>
        </a:p>
      </dgm:t>
    </dgm:pt>
    <dgm:pt modelId="{0F38D209-3787-4849-8E4F-058366A05FDB}" type="parTrans" cxnId="{EED97756-5BCD-43E0-A266-83D79FDFBDBC}">
      <dgm:prSet/>
      <dgm:spPr/>
      <dgm:t>
        <a:bodyPr/>
        <a:lstStyle/>
        <a:p>
          <a:endParaRPr lang="en-US"/>
        </a:p>
      </dgm:t>
    </dgm:pt>
    <dgm:pt modelId="{603598D9-EC61-4047-8B77-02A050A38038}" type="sibTrans" cxnId="{EED97756-5BCD-43E0-A266-83D79FDFBDBC}">
      <dgm:prSet/>
      <dgm:spPr/>
      <dgm:t>
        <a:bodyPr/>
        <a:lstStyle/>
        <a:p>
          <a:endParaRPr lang="en-US"/>
        </a:p>
      </dgm:t>
    </dgm:pt>
    <dgm:pt modelId="{41BB9330-945F-4C1F-9F61-D949C751CF32}">
      <dgm:prSet/>
      <dgm:spPr/>
      <dgm:t>
        <a:bodyPr/>
        <a:lstStyle/>
        <a:p>
          <a:pPr>
            <a:lnSpc>
              <a:spcPct val="100000"/>
            </a:lnSpc>
          </a:pPr>
          <a:r>
            <a:rPr lang="en-US"/>
            <a:t>Joint Power Authority between the cities</a:t>
          </a:r>
        </a:p>
      </dgm:t>
    </dgm:pt>
    <dgm:pt modelId="{76C381D7-16D9-4F1C-AC56-B9E35064AB7C}" type="parTrans" cxnId="{003FED8F-E72F-429B-9231-83948AAD4306}">
      <dgm:prSet/>
      <dgm:spPr/>
      <dgm:t>
        <a:bodyPr/>
        <a:lstStyle/>
        <a:p>
          <a:endParaRPr lang="en-US"/>
        </a:p>
      </dgm:t>
    </dgm:pt>
    <dgm:pt modelId="{22C700F8-419D-4F14-A7BC-E1D295B9E102}" type="sibTrans" cxnId="{003FED8F-E72F-429B-9231-83948AAD4306}">
      <dgm:prSet/>
      <dgm:spPr/>
      <dgm:t>
        <a:bodyPr/>
        <a:lstStyle/>
        <a:p>
          <a:endParaRPr lang="en-US"/>
        </a:p>
      </dgm:t>
    </dgm:pt>
    <dgm:pt modelId="{69C46182-3008-43E2-8F40-23BFD8F3721F}">
      <dgm:prSet/>
      <dgm:spPr/>
      <dgm:t>
        <a:bodyPr/>
        <a:lstStyle/>
        <a:p>
          <a:pPr>
            <a:lnSpc>
              <a:spcPct val="100000"/>
            </a:lnSpc>
          </a:pPr>
          <a:r>
            <a:rPr lang="en-US"/>
            <a:t>Serve as a Liaison between the Cities, County, State and Federal partners</a:t>
          </a:r>
        </a:p>
      </dgm:t>
    </dgm:pt>
    <dgm:pt modelId="{E34179A9-4A8F-4AAE-AB6D-7B3781B3B93B}" type="parTrans" cxnId="{24CB0C4E-97C6-4674-9DDB-1710A2EA3DAA}">
      <dgm:prSet/>
      <dgm:spPr/>
      <dgm:t>
        <a:bodyPr/>
        <a:lstStyle/>
        <a:p>
          <a:endParaRPr lang="en-US"/>
        </a:p>
      </dgm:t>
    </dgm:pt>
    <dgm:pt modelId="{288705DC-8173-453C-B874-F705CC7D8CC2}" type="sibTrans" cxnId="{24CB0C4E-97C6-4674-9DDB-1710A2EA3DAA}">
      <dgm:prSet/>
      <dgm:spPr/>
      <dgm:t>
        <a:bodyPr/>
        <a:lstStyle/>
        <a:p>
          <a:endParaRPr lang="en-US"/>
        </a:p>
      </dgm:t>
    </dgm:pt>
    <dgm:pt modelId="{82975C4E-D9EA-4A75-9576-8AD864AA29DA}">
      <dgm:prSet/>
      <dgm:spPr/>
      <dgm:t>
        <a:bodyPr/>
        <a:lstStyle/>
        <a:p>
          <a:pPr>
            <a:lnSpc>
              <a:spcPct val="100000"/>
            </a:lnSpc>
          </a:pPr>
          <a:r>
            <a:rPr lang="en-US"/>
            <a:t>Coordinate with local governments Emergency Services Coordinator or designee</a:t>
          </a:r>
        </a:p>
      </dgm:t>
    </dgm:pt>
    <dgm:pt modelId="{147DD114-46F3-425F-9689-8FC8DC3D724D}" type="parTrans" cxnId="{B9F87965-D6FD-4C82-A712-101293A61A4F}">
      <dgm:prSet/>
      <dgm:spPr/>
      <dgm:t>
        <a:bodyPr/>
        <a:lstStyle/>
        <a:p>
          <a:endParaRPr lang="en-US"/>
        </a:p>
      </dgm:t>
    </dgm:pt>
    <dgm:pt modelId="{00935563-4E3A-47F4-8333-A1FB031BC574}" type="sibTrans" cxnId="{B9F87965-D6FD-4C82-A712-101293A61A4F}">
      <dgm:prSet/>
      <dgm:spPr/>
      <dgm:t>
        <a:bodyPr/>
        <a:lstStyle/>
        <a:p>
          <a:endParaRPr lang="en-US"/>
        </a:p>
      </dgm:t>
    </dgm:pt>
    <dgm:pt modelId="{E795818B-2ED8-442F-8299-574E0B9F4012}" type="pres">
      <dgm:prSet presAssocID="{53B9751A-3073-4BA8-85F4-F9CCBAF37905}" presName="root" presStyleCnt="0">
        <dgm:presLayoutVars>
          <dgm:dir/>
          <dgm:resizeHandles val="exact"/>
        </dgm:presLayoutVars>
      </dgm:prSet>
      <dgm:spPr/>
    </dgm:pt>
    <dgm:pt modelId="{4F7ED283-D7E8-4AFC-A24A-26590C89AFCE}" type="pres">
      <dgm:prSet presAssocID="{3B4F4310-8DB6-47A3-B22D-9CB7D4DC304D}" presName="compNode" presStyleCnt="0"/>
      <dgm:spPr/>
    </dgm:pt>
    <dgm:pt modelId="{9A3D9F23-0130-46A3-BB01-E95E0523B261}" type="pres">
      <dgm:prSet presAssocID="{3B4F4310-8DB6-47A3-B22D-9CB7D4DC304D}" presName="bgRect" presStyleLbl="bgShp" presStyleIdx="0" presStyleCnt="4"/>
      <dgm:spPr/>
    </dgm:pt>
    <dgm:pt modelId="{D11D981D-429C-4FA6-A19D-40C9B3A5285C}" type="pres">
      <dgm:prSet presAssocID="{3B4F4310-8DB6-47A3-B22D-9CB7D4DC304D}"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Marker"/>
        </a:ext>
      </dgm:extLst>
    </dgm:pt>
    <dgm:pt modelId="{0A27A332-9F12-4386-8572-7591093AC2AC}" type="pres">
      <dgm:prSet presAssocID="{3B4F4310-8DB6-47A3-B22D-9CB7D4DC304D}" presName="spaceRect" presStyleCnt="0"/>
      <dgm:spPr/>
    </dgm:pt>
    <dgm:pt modelId="{EB3B1D58-6F88-48D5-8AC0-FAFFB69F9309}" type="pres">
      <dgm:prSet presAssocID="{3B4F4310-8DB6-47A3-B22D-9CB7D4DC304D}" presName="parTx" presStyleLbl="revTx" presStyleIdx="0" presStyleCnt="4">
        <dgm:presLayoutVars>
          <dgm:chMax val="0"/>
          <dgm:chPref val="0"/>
        </dgm:presLayoutVars>
      </dgm:prSet>
      <dgm:spPr/>
    </dgm:pt>
    <dgm:pt modelId="{E284DBB6-6157-4B0E-98C4-B7E0892FBE99}" type="pres">
      <dgm:prSet presAssocID="{603598D9-EC61-4047-8B77-02A050A38038}" presName="sibTrans" presStyleCnt="0"/>
      <dgm:spPr/>
    </dgm:pt>
    <dgm:pt modelId="{9063E475-21D7-4347-8939-A3B1856C0984}" type="pres">
      <dgm:prSet presAssocID="{41BB9330-945F-4C1F-9F61-D949C751CF32}" presName="compNode" presStyleCnt="0"/>
      <dgm:spPr/>
    </dgm:pt>
    <dgm:pt modelId="{D250F53A-8632-4D22-A88D-13564453965E}" type="pres">
      <dgm:prSet presAssocID="{41BB9330-945F-4C1F-9F61-D949C751CF32}" presName="bgRect" presStyleLbl="bgShp" presStyleIdx="1" presStyleCnt="4"/>
      <dgm:spPr/>
    </dgm:pt>
    <dgm:pt modelId="{CAFA9B3D-A6C9-4C6D-A730-07ACC601DDD4}" type="pres">
      <dgm:prSet presAssocID="{41BB9330-945F-4C1F-9F61-D949C751CF32}" presName="iconRect" presStyleLbl="node1" presStyleIdx="1" presStyleCnt="4"/>
      <dgm:spPr>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City"/>
        </a:ext>
      </dgm:extLst>
    </dgm:pt>
    <dgm:pt modelId="{8F6AA92B-92F9-49D2-8DCA-57AEAFFD617C}" type="pres">
      <dgm:prSet presAssocID="{41BB9330-945F-4C1F-9F61-D949C751CF32}" presName="spaceRect" presStyleCnt="0"/>
      <dgm:spPr/>
    </dgm:pt>
    <dgm:pt modelId="{105790CB-32AD-4555-A0F8-F176530D0289}" type="pres">
      <dgm:prSet presAssocID="{41BB9330-945F-4C1F-9F61-D949C751CF32}" presName="parTx" presStyleLbl="revTx" presStyleIdx="1" presStyleCnt="4">
        <dgm:presLayoutVars>
          <dgm:chMax val="0"/>
          <dgm:chPref val="0"/>
        </dgm:presLayoutVars>
      </dgm:prSet>
      <dgm:spPr/>
    </dgm:pt>
    <dgm:pt modelId="{5943087D-898A-489A-9DD3-60D67F278717}" type="pres">
      <dgm:prSet presAssocID="{22C700F8-419D-4F14-A7BC-E1D295B9E102}" presName="sibTrans" presStyleCnt="0"/>
      <dgm:spPr/>
    </dgm:pt>
    <dgm:pt modelId="{72B6E47B-8B9A-40B1-AA45-DBAFC659B6D3}" type="pres">
      <dgm:prSet presAssocID="{69C46182-3008-43E2-8F40-23BFD8F3721F}" presName="compNode" presStyleCnt="0"/>
      <dgm:spPr/>
    </dgm:pt>
    <dgm:pt modelId="{833CDE5D-6315-4EE9-9D5E-E4FB8B248550}" type="pres">
      <dgm:prSet presAssocID="{69C46182-3008-43E2-8F40-23BFD8F3721F}" presName="bgRect" presStyleLbl="bgShp" presStyleIdx="2" presStyleCnt="4"/>
      <dgm:spPr/>
    </dgm:pt>
    <dgm:pt modelId="{41A619DE-1C13-4949-904F-19A6A329719A}" type="pres">
      <dgm:prSet presAssocID="{69C46182-3008-43E2-8F40-23BFD8F3721F}" presName="iconRect" presStyleLbl="node1" presStyleIdx="2" presStyleCnt="4"/>
      <dgm:spPr>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Bank"/>
        </a:ext>
      </dgm:extLst>
    </dgm:pt>
    <dgm:pt modelId="{13C26A3C-C5C6-4164-8D83-76404039CFC7}" type="pres">
      <dgm:prSet presAssocID="{69C46182-3008-43E2-8F40-23BFD8F3721F}" presName="spaceRect" presStyleCnt="0"/>
      <dgm:spPr/>
    </dgm:pt>
    <dgm:pt modelId="{BF61A64E-E67C-49C7-9302-DD472D5FBC97}" type="pres">
      <dgm:prSet presAssocID="{69C46182-3008-43E2-8F40-23BFD8F3721F}" presName="parTx" presStyleLbl="revTx" presStyleIdx="2" presStyleCnt="4">
        <dgm:presLayoutVars>
          <dgm:chMax val="0"/>
          <dgm:chPref val="0"/>
        </dgm:presLayoutVars>
      </dgm:prSet>
      <dgm:spPr/>
    </dgm:pt>
    <dgm:pt modelId="{81E9FF7D-683B-47F4-8C19-DD90C2687F9D}" type="pres">
      <dgm:prSet presAssocID="{288705DC-8173-453C-B874-F705CC7D8CC2}" presName="sibTrans" presStyleCnt="0"/>
      <dgm:spPr/>
    </dgm:pt>
    <dgm:pt modelId="{7D56D048-054D-4B13-B1A9-5E9C7768733F}" type="pres">
      <dgm:prSet presAssocID="{82975C4E-D9EA-4A75-9576-8AD864AA29DA}" presName="compNode" presStyleCnt="0"/>
      <dgm:spPr/>
    </dgm:pt>
    <dgm:pt modelId="{BBDEF325-BD74-45C4-84AB-99AF2E5298AA}" type="pres">
      <dgm:prSet presAssocID="{82975C4E-D9EA-4A75-9576-8AD864AA29DA}" presName="bgRect" presStyleLbl="bgShp" presStyleIdx="3" presStyleCnt="4"/>
      <dgm:spPr/>
    </dgm:pt>
    <dgm:pt modelId="{610BD62C-BE11-4DA5-8680-25613C921DC6}" type="pres">
      <dgm:prSet presAssocID="{82975C4E-D9EA-4A75-9576-8AD864AA29DA}" presName="iconRect" presStyleLbl="node1"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a:noFill/>
        </a:ln>
      </dgm:spPr>
      <dgm:extLst>
        <a:ext uri="{E40237B7-FDA0-4F09-8148-C483321AD2D9}">
          <dgm14:cNvPr xmlns:dgm14="http://schemas.microsoft.com/office/drawing/2010/diagram" id="0" name="" descr="Medical"/>
        </a:ext>
      </dgm:extLst>
    </dgm:pt>
    <dgm:pt modelId="{13EEC9C0-7B5A-4032-9CD6-5EC5FF8DE16F}" type="pres">
      <dgm:prSet presAssocID="{82975C4E-D9EA-4A75-9576-8AD864AA29DA}" presName="spaceRect" presStyleCnt="0"/>
      <dgm:spPr/>
    </dgm:pt>
    <dgm:pt modelId="{7355447F-4A58-4A05-94D6-4B08C8EAFED8}" type="pres">
      <dgm:prSet presAssocID="{82975C4E-D9EA-4A75-9576-8AD864AA29DA}" presName="parTx" presStyleLbl="revTx" presStyleIdx="3" presStyleCnt="4">
        <dgm:presLayoutVars>
          <dgm:chMax val="0"/>
          <dgm:chPref val="0"/>
        </dgm:presLayoutVars>
      </dgm:prSet>
      <dgm:spPr/>
    </dgm:pt>
  </dgm:ptLst>
  <dgm:cxnLst>
    <dgm:cxn modelId="{B9F87965-D6FD-4C82-A712-101293A61A4F}" srcId="{53B9751A-3073-4BA8-85F4-F9CCBAF37905}" destId="{82975C4E-D9EA-4A75-9576-8AD864AA29DA}" srcOrd="3" destOrd="0" parTransId="{147DD114-46F3-425F-9689-8FC8DC3D724D}" sibTransId="{00935563-4E3A-47F4-8333-A1FB031BC574}"/>
    <dgm:cxn modelId="{24CB0C4E-97C6-4674-9DDB-1710A2EA3DAA}" srcId="{53B9751A-3073-4BA8-85F4-F9CCBAF37905}" destId="{69C46182-3008-43E2-8F40-23BFD8F3721F}" srcOrd="2" destOrd="0" parTransId="{E34179A9-4A8F-4AAE-AB6D-7B3781B3B93B}" sibTransId="{288705DC-8173-453C-B874-F705CC7D8CC2}"/>
    <dgm:cxn modelId="{627A996E-2DC3-4F52-8C41-19B86DB3CC22}" type="presOf" srcId="{82975C4E-D9EA-4A75-9576-8AD864AA29DA}" destId="{7355447F-4A58-4A05-94D6-4B08C8EAFED8}" srcOrd="0" destOrd="0" presId="urn:microsoft.com/office/officeart/2018/2/layout/IconVerticalSolidList"/>
    <dgm:cxn modelId="{EED97756-5BCD-43E0-A266-83D79FDFBDBC}" srcId="{53B9751A-3073-4BA8-85F4-F9CCBAF37905}" destId="{3B4F4310-8DB6-47A3-B22D-9CB7D4DC304D}" srcOrd="0" destOrd="0" parTransId="{0F38D209-3787-4849-8E4F-058366A05FDB}" sibTransId="{603598D9-EC61-4047-8B77-02A050A38038}"/>
    <dgm:cxn modelId="{2FCF5189-3F10-4015-BFA2-3870FAADBA38}" type="presOf" srcId="{69C46182-3008-43E2-8F40-23BFD8F3721F}" destId="{BF61A64E-E67C-49C7-9302-DD472D5FBC97}" srcOrd="0" destOrd="0" presId="urn:microsoft.com/office/officeart/2018/2/layout/IconVerticalSolidList"/>
    <dgm:cxn modelId="{003FED8F-E72F-429B-9231-83948AAD4306}" srcId="{53B9751A-3073-4BA8-85F4-F9CCBAF37905}" destId="{41BB9330-945F-4C1F-9F61-D949C751CF32}" srcOrd="1" destOrd="0" parTransId="{76C381D7-16D9-4F1C-AC56-B9E35064AB7C}" sibTransId="{22C700F8-419D-4F14-A7BC-E1D295B9E102}"/>
    <dgm:cxn modelId="{D93E4CBD-FFE4-4C52-9B96-549E3BD509D3}" type="presOf" srcId="{3B4F4310-8DB6-47A3-B22D-9CB7D4DC304D}" destId="{EB3B1D58-6F88-48D5-8AC0-FAFFB69F9309}" srcOrd="0" destOrd="0" presId="urn:microsoft.com/office/officeart/2018/2/layout/IconVerticalSolidList"/>
    <dgm:cxn modelId="{8822F3C8-5D64-4D6B-8FAB-82561AABB26A}" type="presOf" srcId="{53B9751A-3073-4BA8-85F4-F9CCBAF37905}" destId="{E795818B-2ED8-442F-8299-574E0B9F4012}" srcOrd="0" destOrd="0" presId="urn:microsoft.com/office/officeart/2018/2/layout/IconVerticalSolidList"/>
    <dgm:cxn modelId="{6FB3B8DE-F94F-46C3-B10E-2EC24791949F}" type="presOf" srcId="{41BB9330-945F-4C1F-9F61-D949C751CF32}" destId="{105790CB-32AD-4555-A0F8-F176530D0289}" srcOrd="0" destOrd="0" presId="urn:microsoft.com/office/officeart/2018/2/layout/IconVerticalSolidList"/>
    <dgm:cxn modelId="{C69030EA-7832-4345-AA85-A68A50BC7CEE}" type="presParOf" srcId="{E795818B-2ED8-442F-8299-574E0B9F4012}" destId="{4F7ED283-D7E8-4AFC-A24A-26590C89AFCE}" srcOrd="0" destOrd="0" presId="urn:microsoft.com/office/officeart/2018/2/layout/IconVerticalSolidList"/>
    <dgm:cxn modelId="{99119C12-4FE1-4F72-8E03-81A7B7247DAA}" type="presParOf" srcId="{4F7ED283-D7E8-4AFC-A24A-26590C89AFCE}" destId="{9A3D9F23-0130-46A3-BB01-E95E0523B261}" srcOrd="0" destOrd="0" presId="urn:microsoft.com/office/officeart/2018/2/layout/IconVerticalSolidList"/>
    <dgm:cxn modelId="{B65E319A-DB52-412B-84A5-554A77F21616}" type="presParOf" srcId="{4F7ED283-D7E8-4AFC-A24A-26590C89AFCE}" destId="{D11D981D-429C-4FA6-A19D-40C9B3A5285C}" srcOrd="1" destOrd="0" presId="urn:microsoft.com/office/officeart/2018/2/layout/IconVerticalSolidList"/>
    <dgm:cxn modelId="{376A0777-E3AC-4DC2-9E7D-58B307BD6CD3}" type="presParOf" srcId="{4F7ED283-D7E8-4AFC-A24A-26590C89AFCE}" destId="{0A27A332-9F12-4386-8572-7591093AC2AC}" srcOrd="2" destOrd="0" presId="urn:microsoft.com/office/officeart/2018/2/layout/IconVerticalSolidList"/>
    <dgm:cxn modelId="{52E7384A-CF90-4E02-A289-7ABABAA0BDAC}" type="presParOf" srcId="{4F7ED283-D7E8-4AFC-A24A-26590C89AFCE}" destId="{EB3B1D58-6F88-48D5-8AC0-FAFFB69F9309}" srcOrd="3" destOrd="0" presId="urn:microsoft.com/office/officeart/2018/2/layout/IconVerticalSolidList"/>
    <dgm:cxn modelId="{FC547F7A-ABD8-4E1F-BC0D-3512DC14CE49}" type="presParOf" srcId="{E795818B-2ED8-442F-8299-574E0B9F4012}" destId="{E284DBB6-6157-4B0E-98C4-B7E0892FBE99}" srcOrd="1" destOrd="0" presId="urn:microsoft.com/office/officeart/2018/2/layout/IconVerticalSolidList"/>
    <dgm:cxn modelId="{73BB8D87-6559-49F3-A37A-2B02AB51CE6F}" type="presParOf" srcId="{E795818B-2ED8-442F-8299-574E0B9F4012}" destId="{9063E475-21D7-4347-8939-A3B1856C0984}" srcOrd="2" destOrd="0" presId="urn:microsoft.com/office/officeart/2018/2/layout/IconVerticalSolidList"/>
    <dgm:cxn modelId="{B1725A26-E4CF-44D2-86D1-7A8C22BD07A0}" type="presParOf" srcId="{9063E475-21D7-4347-8939-A3B1856C0984}" destId="{D250F53A-8632-4D22-A88D-13564453965E}" srcOrd="0" destOrd="0" presId="urn:microsoft.com/office/officeart/2018/2/layout/IconVerticalSolidList"/>
    <dgm:cxn modelId="{85378C31-719F-4CB9-BC1A-3D4A9D8EB6A1}" type="presParOf" srcId="{9063E475-21D7-4347-8939-A3B1856C0984}" destId="{CAFA9B3D-A6C9-4C6D-A730-07ACC601DDD4}" srcOrd="1" destOrd="0" presId="urn:microsoft.com/office/officeart/2018/2/layout/IconVerticalSolidList"/>
    <dgm:cxn modelId="{D40CD036-DED3-46AA-984D-CABAC9AEB2A9}" type="presParOf" srcId="{9063E475-21D7-4347-8939-A3B1856C0984}" destId="{8F6AA92B-92F9-49D2-8DCA-57AEAFFD617C}" srcOrd="2" destOrd="0" presId="urn:microsoft.com/office/officeart/2018/2/layout/IconVerticalSolidList"/>
    <dgm:cxn modelId="{BF0EAA85-33CC-4130-AF48-A9545CB9C9EC}" type="presParOf" srcId="{9063E475-21D7-4347-8939-A3B1856C0984}" destId="{105790CB-32AD-4555-A0F8-F176530D0289}" srcOrd="3" destOrd="0" presId="urn:microsoft.com/office/officeart/2018/2/layout/IconVerticalSolidList"/>
    <dgm:cxn modelId="{472612A8-C249-421C-9941-CF3EC41DAFB4}" type="presParOf" srcId="{E795818B-2ED8-442F-8299-574E0B9F4012}" destId="{5943087D-898A-489A-9DD3-60D67F278717}" srcOrd="3" destOrd="0" presId="urn:microsoft.com/office/officeart/2018/2/layout/IconVerticalSolidList"/>
    <dgm:cxn modelId="{6D53A551-C056-43F8-B3A1-93FA1BF4572F}" type="presParOf" srcId="{E795818B-2ED8-442F-8299-574E0B9F4012}" destId="{72B6E47B-8B9A-40B1-AA45-DBAFC659B6D3}" srcOrd="4" destOrd="0" presId="urn:microsoft.com/office/officeart/2018/2/layout/IconVerticalSolidList"/>
    <dgm:cxn modelId="{92BCEE0A-4837-48E1-A531-83A6109A9658}" type="presParOf" srcId="{72B6E47B-8B9A-40B1-AA45-DBAFC659B6D3}" destId="{833CDE5D-6315-4EE9-9D5E-E4FB8B248550}" srcOrd="0" destOrd="0" presId="urn:microsoft.com/office/officeart/2018/2/layout/IconVerticalSolidList"/>
    <dgm:cxn modelId="{21A53A57-ADDC-4962-AB32-ED64B20F6A5E}" type="presParOf" srcId="{72B6E47B-8B9A-40B1-AA45-DBAFC659B6D3}" destId="{41A619DE-1C13-4949-904F-19A6A329719A}" srcOrd="1" destOrd="0" presId="urn:microsoft.com/office/officeart/2018/2/layout/IconVerticalSolidList"/>
    <dgm:cxn modelId="{F6F73180-72C9-4408-B5A4-43E495EB4E8F}" type="presParOf" srcId="{72B6E47B-8B9A-40B1-AA45-DBAFC659B6D3}" destId="{13C26A3C-C5C6-4164-8D83-76404039CFC7}" srcOrd="2" destOrd="0" presId="urn:microsoft.com/office/officeart/2018/2/layout/IconVerticalSolidList"/>
    <dgm:cxn modelId="{C86456BF-A267-44C4-8D53-26533DB4C641}" type="presParOf" srcId="{72B6E47B-8B9A-40B1-AA45-DBAFC659B6D3}" destId="{BF61A64E-E67C-49C7-9302-DD472D5FBC97}" srcOrd="3" destOrd="0" presId="urn:microsoft.com/office/officeart/2018/2/layout/IconVerticalSolidList"/>
    <dgm:cxn modelId="{6DC0495A-DC57-45E2-9253-9CA132683B1D}" type="presParOf" srcId="{E795818B-2ED8-442F-8299-574E0B9F4012}" destId="{81E9FF7D-683B-47F4-8C19-DD90C2687F9D}" srcOrd="5" destOrd="0" presId="urn:microsoft.com/office/officeart/2018/2/layout/IconVerticalSolidList"/>
    <dgm:cxn modelId="{FF19E76E-96E5-435D-89EA-5F2BB4D6F7EB}" type="presParOf" srcId="{E795818B-2ED8-442F-8299-574E0B9F4012}" destId="{7D56D048-054D-4B13-B1A9-5E9C7768733F}" srcOrd="6" destOrd="0" presId="urn:microsoft.com/office/officeart/2018/2/layout/IconVerticalSolidList"/>
    <dgm:cxn modelId="{DCCE1CC7-579E-4149-8339-B3F0B3976889}" type="presParOf" srcId="{7D56D048-054D-4B13-B1A9-5E9C7768733F}" destId="{BBDEF325-BD74-45C4-84AB-99AF2E5298AA}" srcOrd="0" destOrd="0" presId="urn:microsoft.com/office/officeart/2018/2/layout/IconVerticalSolidList"/>
    <dgm:cxn modelId="{1B1088B1-0C9D-4E80-9034-1EC49968A15D}" type="presParOf" srcId="{7D56D048-054D-4B13-B1A9-5E9C7768733F}" destId="{610BD62C-BE11-4DA5-8680-25613C921DC6}" srcOrd="1" destOrd="0" presId="urn:microsoft.com/office/officeart/2018/2/layout/IconVerticalSolidList"/>
    <dgm:cxn modelId="{951B1CDC-EF84-4C80-B91D-8D99BB729BC7}" type="presParOf" srcId="{7D56D048-054D-4B13-B1A9-5E9C7768733F}" destId="{13EEC9C0-7B5A-4032-9CD6-5EC5FF8DE16F}" srcOrd="2" destOrd="0" presId="urn:microsoft.com/office/officeart/2018/2/layout/IconVerticalSolidList"/>
    <dgm:cxn modelId="{31C12E45-55EA-4D00-BFEB-A5C2FBE53E64}" type="presParOf" srcId="{7D56D048-054D-4B13-B1A9-5E9C7768733F}" destId="{7355447F-4A58-4A05-94D6-4B08C8EAFED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3D9F23-0130-46A3-BB01-E95E0523B261}">
      <dsp:nvSpPr>
        <dsp:cNvPr id="0" name=""/>
        <dsp:cNvSpPr/>
      </dsp:nvSpPr>
      <dsp:spPr>
        <a:xfrm>
          <a:off x="0" y="22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1D981D-429C-4FA6-A19D-40C9B3A5285C}">
      <dsp:nvSpPr>
        <dsp:cNvPr id="0" name=""/>
        <dsp:cNvSpPr/>
      </dsp:nvSpPr>
      <dsp:spPr>
        <a:xfrm>
          <a:off x="350270" y="262816"/>
          <a:ext cx="636855" cy="63685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3B1D58-6F88-48D5-8AC0-FAFFB69F9309}">
      <dsp:nvSpPr>
        <dsp:cNvPr id="0" name=""/>
        <dsp:cNvSpPr/>
      </dsp:nvSpPr>
      <dsp:spPr>
        <a:xfrm>
          <a:off x="1337397" y="22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89000">
            <a:lnSpc>
              <a:spcPct val="100000"/>
            </a:lnSpc>
            <a:spcBef>
              <a:spcPct val="0"/>
            </a:spcBef>
            <a:spcAft>
              <a:spcPct val="35000"/>
            </a:spcAft>
            <a:buNone/>
          </a:pPr>
          <a:r>
            <a:rPr lang="en-US" sz="2000" kern="1200" dirty="0"/>
            <a:t>Serve the 23 cities in the East San Gabriel Pomona Valley</a:t>
          </a:r>
        </a:p>
      </dsp:txBody>
      <dsp:txXfrm>
        <a:off x="1337397" y="2284"/>
        <a:ext cx="4926242" cy="1157919"/>
      </dsp:txXfrm>
    </dsp:sp>
    <dsp:sp modelId="{D250F53A-8632-4D22-A88D-13564453965E}">
      <dsp:nvSpPr>
        <dsp:cNvPr id="0" name=""/>
        <dsp:cNvSpPr/>
      </dsp:nvSpPr>
      <dsp:spPr>
        <a:xfrm>
          <a:off x="0" y="1449684"/>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AFA9B3D-A6C9-4C6D-A730-07ACC601DDD4}">
      <dsp:nvSpPr>
        <dsp:cNvPr id="0" name=""/>
        <dsp:cNvSpPr/>
      </dsp:nvSpPr>
      <dsp:spPr>
        <a:xfrm>
          <a:off x="350270" y="1710216"/>
          <a:ext cx="636855" cy="63685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05790CB-32AD-4555-A0F8-F176530D0289}">
      <dsp:nvSpPr>
        <dsp:cNvPr id="0" name=""/>
        <dsp:cNvSpPr/>
      </dsp:nvSpPr>
      <dsp:spPr>
        <a:xfrm>
          <a:off x="1337397" y="1449684"/>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89000">
            <a:lnSpc>
              <a:spcPct val="100000"/>
            </a:lnSpc>
            <a:spcBef>
              <a:spcPct val="0"/>
            </a:spcBef>
            <a:spcAft>
              <a:spcPct val="35000"/>
            </a:spcAft>
            <a:buNone/>
          </a:pPr>
          <a:r>
            <a:rPr lang="en-US" sz="2000" kern="1200"/>
            <a:t>Joint Power Authority between the cities</a:t>
          </a:r>
        </a:p>
      </dsp:txBody>
      <dsp:txXfrm>
        <a:off x="1337397" y="1449684"/>
        <a:ext cx="4926242" cy="1157919"/>
      </dsp:txXfrm>
    </dsp:sp>
    <dsp:sp modelId="{833CDE5D-6315-4EE9-9D5E-E4FB8B248550}">
      <dsp:nvSpPr>
        <dsp:cNvPr id="0" name=""/>
        <dsp:cNvSpPr/>
      </dsp:nvSpPr>
      <dsp:spPr>
        <a:xfrm>
          <a:off x="0" y="28970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A619DE-1C13-4949-904F-19A6A329719A}">
      <dsp:nvSpPr>
        <dsp:cNvPr id="0" name=""/>
        <dsp:cNvSpPr/>
      </dsp:nvSpPr>
      <dsp:spPr>
        <a:xfrm>
          <a:off x="350270" y="3157615"/>
          <a:ext cx="636855" cy="63685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61A64E-E67C-49C7-9302-DD472D5FBC97}">
      <dsp:nvSpPr>
        <dsp:cNvPr id="0" name=""/>
        <dsp:cNvSpPr/>
      </dsp:nvSpPr>
      <dsp:spPr>
        <a:xfrm>
          <a:off x="1337397" y="28970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89000">
            <a:lnSpc>
              <a:spcPct val="100000"/>
            </a:lnSpc>
            <a:spcBef>
              <a:spcPct val="0"/>
            </a:spcBef>
            <a:spcAft>
              <a:spcPct val="35000"/>
            </a:spcAft>
            <a:buNone/>
          </a:pPr>
          <a:r>
            <a:rPr lang="en-US" sz="2000" kern="1200"/>
            <a:t>Serve as a Liaison between the Cities, County, State and Federal partners</a:t>
          </a:r>
        </a:p>
      </dsp:txBody>
      <dsp:txXfrm>
        <a:off x="1337397" y="2897083"/>
        <a:ext cx="4926242" cy="1157919"/>
      </dsp:txXfrm>
    </dsp:sp>
    <dsp:sp modelId="{BBDEF325-BD74-45C4-84AB-99AF2E5298AA}">
      <dsp:nvSpPr>
        <dsp:cNvPr id="0" name=""/>
        <dsp:cNvSpPr/>
      </dsp:nvSpPr>
      <dsp:spPr>
        <a:xfrm>
          <a:off x="0" y="4344483"/>
          <a:ext cx="6263640" cy="115791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10BD62C-BE11-4DA5-8680-25613C921DC6}">
      <dsp:nvSpPr>
        <dsp:cNvPr id="0" name=""/>
        <dsp:cNvSpPr/>
      </dsp:nvSpPr>
      <dsp:spPr>
        <a:xfrm>
          <a:off x="350270" y="4605015"/>
          <a:ext cx="636855" cy="63685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55447F-4A58-4A05-94D6-4B08C8EAFED8}">
      <dsp:nvSpPr>
        <dsp:cNvPr id="0" name=""/>
        <dsp:cNvSpPr/>
      </dsp:nvSpPr>
      <dsp:spPr>
        <a:xfrm>
          <a:off x="1337397" y="4344483"/>
          <a:ext cx="4926242" cy="11579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547" tIns="122547" rIns="122547" bIns="122547" numCol="1" spcCol="1270" anchor="ctr" anchorCtr="0">
          <a:noAutofit/>
        </a:bodyPr>
        <a:lstStyle/>
        <a:p>
          <a:pPr marL="0" lvl="0" indent="0" algn="l" defTabSz="889000">
            <a:lnSpc>
              <a:spcPct val="100000"/>
            </a:lnSpc>
            <a:spcBef>
              <a:spcPct val="0"/>
            </a:spcBef>
            <a:spcAft>
              <a:spcPct val="35000"/>
            </a:spcAft>
            <a:buNone/>
          </a:pPr>
          <a:r>
            <a:rPr lang="en-US" sz="2000" kern="1200"/>
            <a:t>Coordinate with local governments Emergency Services Coordinator or designee</a:t>
          </a:r>
        </a:p>
      </dsp:txBody>
      <dsp:txXfrm>
        <a:off x="1337397" y="4344483"/>
        <a:ext cx="4926242" cy="115791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59DAE4-E4F1-4066-B070-0E15AAA032CB}"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B44226-B9F3-4B1C-9EE5-B970B41E3FE3}" type="slidenum">
              <a:rPr lang="en-US" smtClean="0"/>
              <a:t>‹#›</a:t>
            </a:fld>
            <a:endParaRPr lang="en-US"/>
          </a:p>
        </p:txBody>
      </p:sp>
    </p:spTree>
    <p:extLst>
      <p:ext uri="{BB962C8B-B14F-4D97-AF65-F5344CB8AC3E}">
        <p14:creationId xmlns:p14="http://schemas.microsoft.com/office/powerpoint/2010/main" val="24074328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sgvcog.org/wildfire"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us06web.zoom.us/meeting/register/PutABZbZQbq7WVrE5tOXMg#/registration"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3</a:t>
            </a:fld>
            <a:endParaRPr lang="en-US" dirty="0"/>
          </a:p>
        </p:txBody>
      </p:sp>
    </p:spTree>
    <p:extLst>
      <p:ext uri="{BB962C8B-B14F-4D97-AF65-F5344CB8AC3E}">
        <p14:creationId xmlns:p14="http://schemas.microsoft.com/office/powerpoint/2010/main" val="2132242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12</a:t>
            </a:fld>
            <a:endParaRPr lang="en-US"/>
          </a:p>
        </p:txBody>
      </p:sp>
    </p:spTree>
    <p:extLst>
      <p:ext uri="{BB962C8B-B14F-4D97-AF65-F5344CB8AC3E}">
        <p14:creationId xmlns:p14="http://schemas.microsoft.com/office/powerpoint/2010/main" val="278315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13</a:t>
            </a:fld>
            <a:endParaRPr lang="en-US"/>
          </a:p>
        </p:txBody>
      </p:sp>
    </p:spTree>
    <p:extLst>
      <p:ext uri="{BB962C8B-B14F-4D97-AF65-F5344CB8AC3E}">
        <p14:creationId xmlns:p14="http://schemas.microsoft.com/office/powerpoint/2010/main" val="41306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14</a:t>
            </a:fld>
            <a:endParaRPr lang="en-US"/>
          </a:p>
        </p:txBody>
      </p:sp>
    </p:spTree>
    <p:extLst>
      <p:ext uri="{BB962C8B-B14F-4D97-AF65-F5344CB8AC3E}">
        <p14:creationId xmlns:p14="http://schemas.microsoft.com/office/powerpoint/2010/main" val="1129260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7B44226-B9F3-4B1C-9EE5-B970B41E3FE3}" type="slidenum">
              <a:rPr lang="en-US" smtClean="0"/>
              <a:t>15</a:t>
            </a:fld>
            <a:endParaRPr lang="en-US"/>
          </a:p>
        </p:txBody>
      </p:sp>
    </p:spTree>
    <p:extLst>
      <p:ext uri="{BB962C8B-B14F-4D97-AF65-F5344CB8AC3E}">
        <p14:creationId xmlns:p14="http://schemas.microsoft.com/office/powerpoint/2010/main" val="33014827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Get your home READY with Home hardening</a:t>
            </a:r>
          </a:p>
          <a:p>
            <a:pPr>
              <a:spcBef>
                <a:spcPct val="0"/>
              </a:spcBef>
            </a:pPr>
            <a:r>
              <a:rPr lang="en-US" altLang="en-US"/>
              <a:t>Always start at the house and work your way out.  Your house is most susceptible to ignition from embers – If your home it is not hardened during the wind driven fire - embers can find its way on or in your house and ignite it</a:t>
            </a:r>
          </a:p>
          <a:p>
            <a:pPr>
              <a:spcBef>
                <a:spcPct val="0"/>
              </a:spcBef>
            </a:pPr>
            <a:r>
              <a:rPr lang="en-US" altLang="en-US"/>
              <a:t>WE have Four home hardening categories we will look at </a:t>
            </a:r>
          </a:p>
          <a:p>
            <a:pPr>
              <a:spcBef>
                <a:spcPct val="0"/>
              </a:spcBef>
            </a:pPr>
            <a:r>
              <a:rPr lang="en-US" altLang="en-US"/>
              <a:t>1 Roof and Rain Gutters</a:t>
            </a:r>
          </a:p>
          <a:p>
            <a:pPr>
              <a:spcBef>
                <a:spcPct val="0"/>
              </a:spcBef>
            </a:pPr>
            <a:r>
              <a:rPr lang="en-US" altLang="en-US"/>
              <a:t>2 Ember entry points</a:t>
            </a:r>
          </a:p>
          <a:p>
            <a:pPr>
              <a:spcBef>
                <a:spcPct val="0"/>
              </a:spcBef>
            </a:pPr>
            <a:r>
              <a:rPr lang="en-US" altLang="en-US"/>
              <a:t>3 Hazards within 5 feet – the critical zone Focus on hardening of the home then work your way out.</a:t>
            </a:r>
          </a:p>
          <a:p>
            <a:pPr>
              <a:spcBef>
                <a:spcPct val="0"/>
              </a:spcBef>
            </a:pPr>
            <a:r>
              <a:rPr lang="en-US" altLang="en-US"/>
              <a:t>4 Defensible space beyond 5 feet</a:t>
            </a:r>
          </a:p>
          <a:p>
            <a:pPr>
              <a:spcBef>
                <a:spcPct val="0"/>
              </a:spcBef>
            </a:pPr>
            <a:r>
              <a:rPr lang="en-US" altLang="en-US"/>
              <a:t>The more proactive you are with your hardening of your home and defensible space.  Then more you improve the chances of your home surviving a wildfire</a:t>
            </a:r>
          </a:p>
          <a:p>
            <a:pPr>
              <a:spcBef>
                <a:spcPct val="0"/>
              </a:spcBef>
            </a:pPr>
            <a:endParaRPr lang="en-US" altLang="en-US"/>
          </a:p>
          <a:p>
            <a:pPr>
              <a:spcBef>
                <a:spcPct val="0"/>
              </a:spcBef>
            </a:pPr>
            <a:endParaRPr lang="en-US" altLang="en-US"/>
          </a:p>
        </p:txBody>
      </p:sp>
      <p:sp>
        <p:nvSpPr>
          <p:cNvPr id="614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7CFB22-7CB6-49AF-88F0-E7230A3F144E}"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14384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Your roof is one of the largest parts of your home, so it poses one of the greatest risks to ember cast fires.</a:t>
            </a:r>
          </a:p>
          <a:p>
            <a:pPr>
              <a:spcBef>
                <a:spcPct val="0"/>
              </a:spcBef>
            </a:pPr>
            <a:r>
              <a:rPr lang="en-US" altLang="en-US"/>
              <a:t>Class A roof – Asphalt, cement, metal, and clay shingles. NOT wood shingles.</a:t>
            </a:r>
          </a:p>
          <a:p>
            <a:pPr>
              <a:spcBef>
                <a:spcPct val="0"/>
              </a:spcBef>
            </a:pPr>
            <a:r>
              <a:rPr lang="en-US" altLang="en-US"/>
              <a:t>Check for any crack or gaps in roof where embers could get in.</a:t>
            </a:r>
          </a:p>
          <a:p>
            <a:pPr>
              <a:spcBef>
                <a:spcPct val="0"/>
              </a:spcBef>
            </a:pPr>
            <a:r>
              <a:rPr lang="en-US" altLang="en-US"/>
              <a:t>Cleanliness of roof is important.  Clean channels crevasses nooks and crannies.  Free of debris, leaf liter, and pine needles </a:t>
            </a:r>
          </a:p>
          <a:p>
            <a:pPr>
              <a:spcBef>
                <a:spcPct val="0"/>
              </a:spcBef>
            </a:pPr>
            <a:r>
              <a:rPr lang="en-US" altLang="en-US"/>
              <a:t>Rain gutters – inspect and clean, remove any ignitable material</a:t>
            </a:r>
          </a:p>
          <a:p>
            <a:pPr>
              <a:spcBef>
                <a:spcPct val="0"/>
              </a:spcBef>
            </a:pPr>
            <a:r>
              <a:rPr lang="en-US" altLang="en-US"/>
              <a:t>Inspect annually and often.  Recommended before summer and before and after wind events. </a:t>
            </a:r>
          </a:p>
          <a:p>
            <a:pPr>
              <a:spcBef>
                <a:spcPct val="0"/>
              </a:spcBef>
            </a:pPr>
            <a:endParaRPr lang="en-US" altLang="en-US"/>
          </a:p>
        </p:txBody>
      </p:sp>
      <p:sp>
        <p:nvSpPr>
          <p:cNvPr id="819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BA2E683-6199-417D-BF44-640BC7F7810D}"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48481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Ember entry points we can fortify</a:t>
            </a:r>
          </a:p>
          <a:p>
            <a:pPr>
              <a:spcBef>
                <a:spcPct val="0"/>
              </a:spcBef>
            </a:pPr>
            <a:r>
              <a:rPr lang="en-US" altLang="en-US"/>
              <a:t>Windows – Exterior Doors – Garage Doors – Chimneys –Open Eaves – Vents </a:t>
            </a:r>
          </a:p>
          <a:p>
            <a:pPr>
              <a:spcBef>
                <a:spcPct val="0"/>
              </a:spcBef>
            </a:pPr>
            <a:endParaRPr lang="en-US" altLang="en-US"/>
          </a:p>
          <a:p>
            <a:pPr>
              <a:spcBef>
                <a:spcPct val="0"/>
              </a:spcBef>
            </a:pPr>
            <a:r>
              <a:rPr lang="en-US" altLang="en-US"/>
              <a:t>Once again think about those NWS warnings of Red Flag or High wind – We typically have a good lead time the events are forecasted a week in advance - take extra time to go around your house and Batton down the hatches as they would say in Hurricane country.  If we get an ignition during these Red Flag Warnings – we will have a fast-moving Ember Cast Wind Driven Fire, and these fast-moving dangerous fires is what we will be preparing for.  </a:t>
            </a:r>
          </a:p>
          <a:p>
            <a:pPr>
              <a:spcBef>
                <a:spcPct val="0"/>
              </a:spcBef>
            </a:pPr>
            <a:r>
              <a:rPr lang="en-US" altLang="en-US"/>
              <a:t>-----So lets take a look at --</a:t>
            </a:r>
          </a:p>
        </p:txBody>
      </p:sp>
      <p:sp>
        <p:nvSpPr>
          <p:cNvPr id="1024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049FCEB-1EDA-4173-8D79-1F48F9169323}"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2853182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Vents – Locate all vents, Dormer and ridge vents (roof)  Attic vents, gable vents , under eves, crawl space.</a:t>
            </a:r>
          </a:p>
          <a:p>
            <a:pPr>
              <a:spcBef>
                <a:spcPct val="0"/>
              </a:spcBef>
            </a:pPr>
            <a:r>
              <a:rPr lang="en-US" altLang="en-US"/>
              <a:t>After market Vent Covers with Luvers and fine mesh screens can be purchased.    There are some Ember resistant style vents that can be found online.  Some work for retro fit and some new construction</a:t>
            </a:r>
          </a:p>
        </p:txBody>
      </p:sp>
      <p:sp>
        <p:nvSpPr>
          <p:cNvPr id="1229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F4ADCB-D775-4D77-A2E3-713EC01ED814}"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676374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It is important to remove all combustible materials that are in the 0-5 boundary of your home.</a:t>
            </a:r>
          </a:p>
          <a:p>
            <a:pPr>
              <a:spcBef>
                <a:spcPct val="0"/>
              </a:spcBef>
            </a:pPr>
            <a:r>
              <a:rPr lang="en-US" altLang="en-US"/>
              <a:t>Firewood, outdoor furniture, wood mulch, combustible vegetation, debris or litter.  If these things catch fire and are in this zone, fire will likely spread. </a:t>
            </a:r>
          </a:p>
          <a:p>
            <a:pPr>
              <a:spcBef>
                <a:spcPct val="0"/>
              </a:spcBef>
            </a:pPr>
            <a:endParaRPr lang="en-US" altLang="en-US"/>
          </a:p>
        </p:txBody>
      </p:sp>
      <p:sp>
        <p:nvSpPr>
          <p:cNvPr id="1434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A233A2F-029D-4A64-BE37-488B347AD8F3}"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5363554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Within this zone we have found the first 5 feet to be very important.  Keep it clean and Free of any combustible material.  As embers land on and against the structure they could ignite and once they are on fire it can easily spread to the structure.</a:t>
            </a:r>
          </a:p>
          <a:p>
            <a:pPr>
              <a:spcBef>
                <a:spcPct val="0"/>
              </a:spcBef>
            </a:pPr>
            <a:r>
              <a:rPr lang="en-US" altLang="en-US"/>
              <a:t>	If we have embers landing in this zone that is why it’s important to remove all combustible items that 0-30 from the boundary of your home. Fire wood, outdoor furniture, dead or dry vegetation, animal housing – if up against the house could ignite from embers and catch your home on fire – Keep it Clean and free of any ignitable material.  If there is vegetation in zone 1 it needs to be clean, lean and green free of debris or liter, away from the structure and have good spacing.</a:t>
            </a:r>
          </a:p>
          <a:p>
            <a:pPr>
              <a:spcBef>
                <a:spcPct val="0"/>
              </a:spcBef>
            </a:pPr>
            <a:r>
              <a:rPr lang="en-US" altLang="en-US"/>
              <a:t>	Fences and decks in this zone can also be a hazard if they are built from combustible material and are attached to your home. Make sure decks are clean of vegetation and combustible material is caulked and sealed with no areas to collect debris.  Even tree branches touching or hanging over the roof line can become fire starters. You’ll want to try and keep these at least 10 feet away from the home and roofline.</a:t>
            </a:r>
          </a:p>
          <a:p>
            <a:pPr>
              <a:spcBef>
                <a:spcPct val="0"/>
              </a:spcBef>
            </a:pPr>
            <a:r>
              <a:rPr lang="en-US" altLang="en-US"/>
              <a:t>	Propane tanks need to be clear and free of ignitable material Also consider how you store your portable  propane tanks, where you park your vehicles or stow other equipment such as lawnmowers or landscaping equipment in secure area.</a:t>
            </a:r>
          </a:p>
          <a:p>
            <a:pPr>
              <a:spcBef>
                <a:spcPct val="0"/>
              </a:spcBef>
            </a:pPr>
            <a:r>
              <a:rPr lang="en-US" altLang="en-US"/>
              <a:t>	•Cut or mow annual grass down to a maximum height of three inches.</a:t>
            </a:r>
          </a:p>
          <a:p>
            <a:pPr>
              <a:spcBef>
                <a:spcPct val="0"/>
              </a:spcBef>
            </a:pPr>
            <a:r>
              <a:rPr lang="en-US" altLang="en-US"/>
              <a:t>	•Trim trees regularly to keep branches a minimum of 10 feet from other trees.</a:t>
            </a:r>
          </a:p>
          <a:p>
            <a:pPr>
              <a:spcBef>
                <a:spcPct val="0"/>
              </a:spcBef>
            </a:pPr>
            <a:r>
              <a:rPr lang="en-US" altLang="en-US"/>
              <a:t>	•Create separations between trees, shrubs, and items that could catch fire, such as patio furniture, swing sets, etc.</a:t>
            </a:r>
          </a:p>
          <a:p>
            <a:pPr>
              <a:spcBef>
                <a:spcPct val="0"/>
              </a:spcBef>
            </a:pPr>
            <a:r>
              <a:rPr lang="en-US" altLang="en-US"/>
              <a:t>	•Irrigation is recommended to maintain vegetation moisture content.</a:t>
            </a:r>
          </a:p>
          <a:p>
            <a:pPr>
              <a:spcBef>
                <a:spcPct val="0"/>
              </a:spcBef>
            </a:pPr>
            <a:endParaRPr lang="en-US" altLang="en-US"/>
          </a:p>
          <a:p>
            <a:pPr>
              <a:spcBef>
                <a:spcPct val="0"/>
              </a:spcBef>
            </a:pPr>
            <a:r>
              <a:rPr lang="en-US" altLang="en-US"/>
              <a:t>	•Create vertical and horizontal spacing between trees and shrubs (the distance between trees should be three times the height).</a:t>
            </a:r>
          </a:p>
          <a:p>
            <a:pPr>
              <a:spcBef>
                <a:spcPct val="0"/>
              </a:spcBef>
            </a:pPr>
            <a:r>
              <a:rPr lang="en-US" altLang="en-US"/>
              <a:t>	•Irrigation is recommended to maintain vegetation moisture content, this will help keep it lean clean and green.</a:t>
            </a:r>
          </a:p>
          <a:p>
            <a:pPr>
              <a:spcBef>
                <a:spcPct val="0"/>
              </a:spcBef>
            </a:pPr>
            <a:endParaRPr lang="en-US" altLang="en-US"/>
          </a:p>
        </p:txBody>
      </p:sp>
      <p:sp>
        <p:nvSpPr>
          <p:cNvPr id="1638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5E65C6-0673-4BC8-9734-FD82FF60A95F}"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4093674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4</a:t>
            </a:fld>
            <a:endParaRPr lang="en-US"/>
          </a:p>
        </p:txBody>
      </p:sp>
    </p:spTree>
    <p:extLst>
      <p:ext uri="{BB962C8B-B14F-4D97-AF65-F5344CB8AC3E}">
        <p14:creationId xmlns:p14="http://schemas.microsoft.com/office/powerpoint/2010/main" val="177640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Defensible space is the area around a structure free of flammable plants and objects.</a:t>
            </a:r>
          </a:p>
          <a:p>
            <a:pPr>
              <a:spcBef>
                <a:spcPct val="0"/>
              </a:spcBef>
            </a:pPr>
            <a:r>
              <a:rPr lang="en-US" altLang="en-US"/>
              <a:t>This space creates a zone in which firefighters can operate safely in order to protect your home.</a:t>
            </a:r>
          </a:p>
          <a:p>
            <a:pPr>
              <a:spcBef>
                <a:spcPct val="0"/>
              </a:spcBef>
            </a:pPr>
            <a:r>
              <a:rPr lang="en-US" altLang="en-US"/>
              <a:t>The space is wide enough to also prevent flames and heat from setting your home on fire.</a:t>
            </a:r>
          </a:p>
          <a:p>
            <a:pPr>
              <a:spcBef>
                <a:spcPct val="0"/>
              </a:spcBef>
            </a:pPr>
            <a:endParaRPr lang="en-US" altLang="en-US"/>
          </a:p>
          <a:p>
            <a:pPr>
              <a:spcBef>
                <a:spcPct val="0"/>
              </a:spcBef>
            </a:pPr>
            <a:r>
              <a:rPr lang="en-US" altLang="en-US"/>
              <a:t>Within this zone we have found the first 5 feet to be very important.  Keep it clean and Free of any combustible material.  As embers land on and against the structure they could ignite and once they are on fire it can easily spread to the structure.</a:t>
            </a:r>
          </a:p>
          <a:p>
            <a:pPr>
              <a:spcBef>
                <a:spcPct val="0"/>
              </a:spcBef>
            </a:pPr>
            <a:r>
              <a:rPr lang="en-US" altLang="en-US"/>
              <a:t>	If we have embers landing in this zone that is why it’s important to remove all combustible items that 0-30 from the boundary of your home. Fire wood, outdoor furniture, dead or dry vegetation, animal housing – if up against the house could ignite from embers and catch your home on fire – Keep it Clean and free of any ignitable material.  If there is vegetation in zone 1 it needs to be clean, lean and green free of debris or liter, away from the structure and have good spacing.</a:t>
            </a:r>
          </a:p>
          <a:p>
            <a:pPr>
              <a:spcBef>
                <a:spcPct val="0"/>
              </a:spcBef>
            </a:pPr>
            <a:r>
              <a:rPr lang="en-US" altLang="en-US"/>
              <a:t>	Fences and decks in this zone can also be a hazard if they are built from combustible material and are attached to your home. Make sure decks are clean of vegetation and combustible material is caulked and sealed with no areas to collect debris.  Even tree branches touching or hanging over the roof line can become fire starters. You’ll want to try and keep these at least 10 feet away from the home and roofline.</a:t>
            </a:r>
          </a:p>
          <a:p>
            <a:pPr>
              <a:spcBef>
                <a:spcPct val="0"/>
              </a:spcBef>
            </a:pPr>
            <a:r>
              <a:rPr lang="en-US" altLang="en-US"/>
              <a:t>	Propane tanks need to be clear and free of ignitable material Also consider how you store your portable  propane tanks, where you park your vehicles or stow other equipment such as lawnmowers or landscaping equipment in secure area.</a:t>
            </a:r>
          </a:p>
          <a:p>
            <a:pPr>
              <a:spcBef>
                <a:spcPct val="0"/>
              </a:spcBef>
            </a:pPr>
            <a:r>
              <a:rPr lang="en-US" altLang="en-US"/>
              <a:t>	•Cut or mow annual grass down to a maximum height of three inches.</a:t>
            </a:r>
          </a:p>
          <a:p>
            <a:pPr>
              <a:spcBef>
                <a:spcPct val="0"/>
              </a:spcBef>
            </a:pPr>
            <a:r>
              <a:rPr lang="en-US" altLang="en-US"/>
              <a:t>	•Trim trees regularly to keep branches a minimum of 10 feet from other trees.</a:t>
            </a:r>
          </a:p>
          <a:p>
            <a:pPr>
              <a:spcBef>
                <a:spcPct val="0"/>
              </a:spcBef>
            </a:pPr>
            <a:r>
              <a:rPr lang="en-US" altLang="en-US"/>
              <a:t>	•Create separations between trees, shrubs, and items that could catch fire, such as patio furniture, swing sets, etc.</a:t>
            </a:r>
          </a:p>
          <a:p>
            <a:pPr>
              <a:spcBef>
                <a:spcPct val="0"/>
              </a:spcBef>
            </a:pPr>
            <a:r>
              <a:rPr lang="en-US" altLang="en-US"/>
              <a:t>	•Irrigation is recommended to maintain vegetation moisture content.</a:t>
            </a:r>
          </a:p>
          <a:p>
            <a:pPr>
              <a:spcBef>
                <a:spcPct val="0"/>
              </a:spcBef>
            </a:pPr>
            <a:endParaRPr lang="en-US" altLang="en-US"/>
          </a:p>
          <a:p>
            <a:pPr>
              <a:spcBef>
                <a:spcPct val="0"/>
              </a:spcBef>
            </a:pPr>
            <a:r>
              <a:rPr lang="en-US" altLang="en-US"/>
              <a:t>	•Create vertical and horizontal spacing between trees and shrubs (the distance between trees should be three times the height).</a:t>
            </a:r>
          </a:p>
          <a:p>
            <a:pPr>
              <a:spcBef>
                <a:spcPct val="0"/>
              </a:spcBef>
            </a:pPr>
            <a:r>
              <a:rPr lang="en-US" altLang="en-US"/>
              <a:t>	•Irrigation is recommended to maintain vegetation moisture content, this will help keep it lean clean and green.</a:t>
            </a:r>
          </a:p>
          <a:p>
            <a:pPr>
              <a:spcBef>
                <a:spcPct val="0"/>
              </a:spcBef>
            </a:pPr>
            <a:endParaRPr lang="en-US" altLang="en-US"/>
          </a:p>
          <a:p>
            <a:pPr>
              <a:spcBef>
                <a:spcPct val="0"/>
              </a:spcBef>
            </a:pPr>
            <a:endParaRPr lang="en-US" altLang="en-US"/>
          </a:p>
        </p:txBody>
      </p:sp>
      <p:sp>
        <p:nvSpPr>
          <p:cNvPr id="18436"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0D7CB64-6043-43F9-89E4-6AD34B5BD281}"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3556608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Zone 2 is a mosaic landscape – This Proper spacing on your property creates less fuel continuity and slow the rate of spread of the fire with less flame intensity</a:t>
            </a:r>
          </a:p>
          <a:p>
            <a:pPr>
              <a:spcBef>
                <a:spcPct val="0"/>
              </a:spcBef>
            </a:pPr>
            <a:r>
              <a:rPr lang="en-US" altLang="en-US"/>
              <a:t>•	Defensible zone is all about maintenance.  </a:t>
            </a:r>
          </a:p>
          <a:p>
            <a:pPr>
              <a:spcBef>
                <a:spcPct val="0"/>
              </a:spcBef>
            </a:pPr>
            <a:r>
              <a:rPr lang="en-US" altLang="en-US"/>
              <a:t>Continue in Zone 2 to Weed whip areas with dried out weeds keep plants spaced and clean and green free of dead materials that could easily ignite.</a:t>
            </a:r>
          </a:p>
          <a:p>
            <a:pPr>
              <a:spcBef>
                <a:spcPct val="0"/>
              </a:spcBef>
            </a:pPr>
            <a:r>
              <a:rPr lang="en-US" altLang="en-US"/>
              <a:t>*Cut or mow annual grass down to a maximum height of three inches.</a:t>
            </a:r>
          </a:p>
          <a:p>
            <a:pPr>
              <a:spcBef>
                <a:spcPct val="0"/>
              </a:spcBef>
            </a:pPr>
            <a:r>
              <a:rPr lang="en-US" altLang="en-US"/>
              <a:t>• Create vertical and horizontal spacing between trees and shrubs (the distance between trees should be</a:t>
            </a:r>
          </a:p>
          <a:p>
            <a:pPr>
              <a:spcBef>
                <a:spcPct val="0"/>
              </a:spcBef>
            </a:pPr>
            <a:r>
              <a:rPr lang="en-US" altLang="en-US"/>
              <a:t>three times the height).</a:t>
            </a:r>
          </a:p>
          <a:p>
            <a:pPr>
              <a:spcBef>
                <a:spcPct val="0"/>
              </a:spcBef>
            </a:pPr>
            <a:r>
              <a:rPr lang="en-US" altLang="en-US"/>
              <a:t>• Remove fallen leaves, needles, twigs, bark, cones, and small branches. However, a mulch layer may be permitted to a depth of four inches, if erosion control is an issue.</a:t>
            </a:r>
          </a:p>
          <a:p>
            <a:pPr>
              <a:spcBef>
                <a:spcPct val="0"/>
              </a:spcBef>
            </a:pPr>
            <a:r>
              <a:rPr lang="en-US" altLang="en-US"/>
              <a:t>• Irrigation is recommended to maintain vegetation moisture content.</a:t>
            </a:r>
          </a:p>
          <a:p>
            <a:pPr>
              <a:spcBef>
                <a:spcPct val="0"/>
              </a:spcBef>
            </a:pPr>
            <a:endParaRPr lang="en-US" altLang="en-US"/>
          </a:p>
          <a:p>
            <a:pPr>
              <a:spcBef>
                <a:spcPct val="0"/>
              </a:spcBef>
            </a:pPr>
            <a:endParaRPr lang="en-US" altLang="en-US"/>
          </a:p>
        </p:txBody>
      </p:sp>
      <p:sp>
        <p:nvSpPr>
          <p:cNvPr id="20484"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6862BA-FAB7-4986-A1DA-DBB8218452C7}"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38320697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Pack up important papers, photo albums, sentimental keepsakes, so they are all together in one place.  Store this box/bin in a location where it will be easily accessible in the event you need to evacuate quickly.</a:t>
            </a:r>
          </a:p>
          <a:p>
            <a:pPr>
              <a:spcBef>
                <a:spcPct val="0"/>
              </a:spcBef>
            </a:pPr>
            <a:r>
              <a:rPr lang="en-US" altLang="en-US"/>
              <a:t>Make a list of locations of items most important to take with you.</a:t>
            </a:r>
          </a:p>
          <a:p>
            <a:pPr>
              <a:spcBef>
                <a:spcPct val="0"/>
              </a:spcBef>
            </a:pPr>
            <a:endParaRPr lang="en-US" altLang="en-US"/>
          </a:p>
        </p:txBody>
      </p:sp>
      <p:sp>
        <p:nvSpPr>
          <p:cNvPr id="22532"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09EAA2-6166-48B3-AB55-86719568B86A}"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20026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Los Angeles County Fire Department must decide where to strategically deploy resources ahead of the fire front, and immediately initiate appropriate evacuation procedures.</a:t>
            </a:r>
          </a:p>
          <a:p>
            <a:pPr>
              <a:spcBef>
                <a:spcPct val="0"/>
              </a:spcBef>
            </a:pPr>
            <a:r>
              <a:rPr lang="en-US" altLang="en-US"/>
              <a:t>You do not have to wait for the order to evacuate. </a:t>
            </a:r>
          </a:p>
          <a:p>
            <a:pPr>
              <a:spcBef>
                <a:spcPct val="0"/>
              </a:spcBef>
            </a:pPr>
            <a:r>
              <a:rPr lang="en-US" altLang="en-US"/>
              <a:t>Leaving early keeps roads clear, enabling firefighters to do their job</a:t>
            </a:r>
          </a:p>
          <a:p>
            <a:pPr>
              <a:spcBef>
                <a:spcPct val="0"/>
              </a:spcBef>
            </a:pPr>
            <a:r>
              <a:rPr lang="en-US" altLang="en-US"/>
              <a:t>Make an emergency kit.</a:t>
            </a:r>
          </a:p>
          <a:p>
            <a:pPr>
              <a:spcBef>
                <a:spcPct val="0"/>
              </a:spcBef>
            </a:pPr>
            <a:r>
              <a:rPr lang="en-US" altLang="en-US"/>
              <a:t>Be ready for an immediate evacuation.</a:t>
            </a:r>
          </a:p>
          <a:p>
            <a:pPr>
              <a:spcBef>
                <a:spcPct val="0"/>
              </a:spcBef>
            </a:pPr>
            <a:r>
              <a:rPr lang="en-US" altLang="en-US"/>
              <a:t>If you are evacuated, leave to a predetermined location.</a:t>
            </a:r>
          </a:p>
          <a:p>
            <a:pPr>
              <a:spcBef>
                <a:spcPct val="0"/>
              </a:spcBef>
            </a:pPr>
            <a:r>
              <a:rPr lang="en-US" altLang="en-US"/>
              <a:t>Have several travel routes in case one route is blocked by fire or emergency vehicles and equipment.</a:t>
            </a:r>
          </a:p>
          <a:p>
            <a:pPr>
              <a:spcBef>
                <a:spcPct val="0"/>
              </a:spcBef>
            </a:pPr>
            <a:endParaRPr lang="en-US" altLang="en-US"/>
          </a:p>
        </p:txBody>
      </p:sp>
      <p:sp>
        <p:nvSpPr>
          <p:cNvPr id="24580"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201B47-97B2-4310-AEE0-448E51A0EF10}"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12963035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BE PREPARED</a:t>
            </a:r>
            <a:br>
              <a:rPr lang="en-US" altLang="en-US"/>
            </a:br>
            <a:r>
              <a:rPr lang="en-US" altLang="en-US"/>
              <a:t>Ready, Set, Go</a:t>
            </a:r>
          </a:p>
          <a:p>
            <a:pPr>
              <a:spcBef>
                <a:spcPct val="0"/>
              </a:spcBef>
            </a:pPr>
            <a:r>
              <a:rPr lang="en-US" altLang="en-US"/>
              <a:t>Home hardening, Defensible space, Evacuation plans</a:t>
            </a:r>
          </a:p>
          <a:p>
            <a:pPr>
              <a:spcBef>
                <a:spcPct val="0"/>
              </a:spcBef>
            </a:pPr>
            <a:r>
              <a:rPr lang="en-US" altLang="en-US"/>
              <a:t>This will give you and your home the best chance of surviving a wildfire. </a:t>
            </a:r>
          </a:p>
          <a:p>
            <a:pPr>
              <a:spcBef>
                <a:spcPct val="0"/>
              </a:spcBef>
            </a:pPr>
            <a:r>
              <a:rPr lang="en-US" altLang="en-US"/>
              <a:t>Our web site fire.lacounty.gov has more information on defensible space and ready set go</a:t>
            </a:r>
          </a:p>
        </p:txBody>
      </p:sp>
      <p:sp>
        <p:nvSpPr>
          <p:cNvPr id="26628" name="Slide Number Placeholder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F441481-0814-4731-B4F1-75DE77BE91BC}" type="slidenum">
              <a:rPr kumimoji="0" lang="en-US" alt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7329182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27</a:t>
            </a:fld>
            <a:endParaRPr lang="en-US"/>
          </a:p>
        </p:txBody>
      </p:sp>
    </p:spTree>
    <p:extLst>
      <p:ext uri="{BB962C8B-B14F-4D97-AF65-F5344CB8AC3E}">
        <p14:creationId xmlns:p14="http://schemas.microsoft.com/office/powerpoint/2010/main" val="17655427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226-B9F3-4B1C-9EE5-B970B41E3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411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226-B9F3-4B1C-9EE5-B970B41E3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93524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226-B9F3-4B1C-9EE5-B970B41E3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8779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A9AB9-89CE-4984-934A-E1B9308EC2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74832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5</a:t>
            </a:fld>
            <a:endParaRPr lang="en-US"/>
          </a:p>
        </p:txBody>
      </p:sp>
    </p:spTree>
    <p:extLst>
      <p:ext uri="{BB962C8B-B14F-4D97-AF65-F5344CB8AC3E}">
        <p14:creationId xmlns:p14="http://schemas.microsoft.com/office/powerpoint/2010/main" val="40434180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BA9AB9-89CE-4984-934A-E1B9308EC2EB}"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277161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226-B9F3-4B1C-9EE5-B970B41E3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15811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399095dc1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399095dc1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9478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399095dc1a_0_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399095dc1a_0_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09572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399095dc1a_0_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399095dc1a_0_6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355600">
              <a:lnSpc>
                <a:spcPct val="114999"/>
              </a:lnSpc>
              <a:spcBef>
                <a:spcPts val="1000"/>
              </a:spcBef>
              <a:spcAft>
                <a:spcPts val="2100"/>
              </a:spcAft>
              <a:buClr>
                <a:schemeClr val="dk1"/>
              </a:buClr>
              <a:buSzPts val="2000"/>
            </a:pPr>
            <a:r>
              <a:rPr lang="en" sz="2000" dirty="0">
                <a:solidFill>
                  <a:schemeClr val="dk1"/>
                </a:solidFill>
              </a:rPr>
              <a:t>Overview of what a </a:t>
            </a:r>
            <a:r>
              <a:rPr lang="en" sz="2000" dirty="0" err="1">
                <a:solidFill>
                  <a:schemeClr val="dk1"/>
                </a:solidFill>
              </a:rPr>
              <a:t>cwpp</a:t>
            </a:r>
            <a:r>
              <a:rPr lang="en" sz="2000" dirty="0">
                <a:solidFill>
                  <a:schemeClr val="dk1"/>
                </a:solidFill>
              </a:rPr>
              <a:t> is</a:t>
            </a:r>
            <a:endParaRPr lang="en-US" sz="2000" dirty="0"/>
          </a:p>
        </p:txBody>
      </p:sp>
    </p:spTree>
    <p:extLst>
      <p:ext uri="{BB962C8B-B14F-4D97-AF65-F5344CB8AC3E}">
        <p14:creationId xmlns:p14="http://schemas.microsoft.com/office/powerpoint/2010/main" val="31612869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399095dc1a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399095dc1a_0_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0">
              <a:lnSpc>
                <a:spcPct val="114999"/>
              </a:lnSpc>
              <a:spcBef>
                <a:spcPts val="1000"/>
              </a:spcBef>
              <a:spcAft>
                <a:spcPts val="2100"/>
              </a:spcAft>
              <a:buNone/>
            </a:pPr>
            <a:r>
              <a:rPr lang="en" dirty="0"/>
              <a:t>Go over impetus for and purposes of a </a:t>
            </a:r>
            <a:r>
              <a:rPr lang="en" dirty="0" err="1"/>
              <a:t>cwpp</a:t>
            </a:r>
            <a:endParaRPr lang="en" b="1" dirty="0" err="1"/>
          </a:p>
        </p:txBody>
      </p:sp>
    </p:spTree>
    <p:extLst>
      <p:ext uri="{BB962C8B-B14F-4D97-AF65-F5344CB8AC3E}">
        <p14:creationId xmlns:p14="http://schemas.microsoft.com/office/powerpoint/2010/main" val="10969206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a:extLst>
            <a:ext uri="{FF2B5EF4-FFF2-40B4-BE49-F238E27FC236}">
              <a16:creationId xmlns:a16="http://schemas.microsoft.com/office/drawing/2014/main" id="{5EEC1A0F-11B2-3DCB-D23E-5EE90B3E281E}"/>
            </a:ext>
          </a:extLst>
        </p:cNvPr>
        <p:cNvGrpSpPr/>
        <p:nvPr/>
      </p:nvGrpSpPr>
      <p:grpSpPr>
        <a:xfrm>
          <a:off x="0" y="0"/>
          <a:ext cx="0" cy="0"/>
          <a:chOff x="0" y="0"/>
          <a:chExt cx="0" cy="0"/>
        </a:xfrm>
      </p:grpSpPr>
      <p:sp>
        <p:nvSpPr>
          <p:cNvPr id="119" name="Google Shape;119;g3399095dc1a_0_651:notes">
            <a:extLst>
              <a:ext uri="{FF2B5EF4-FFF2-40B4-BE49-F238E27FC236}">
                <a16:creationId xmlns:a16="http://schemas.microsoft.com/office/drawing/2014/main" id="{EA6056E9-0932-A48D-DA78-071E7C7ED6F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3399095dc1a_0_651:notes">
            <a:extLst>
              <a:ext uri="{FF2B5EF4-FFF2-40B4-BE49-F238E27FC236}">
                <a16:creationId xmlns:a16="http://schemas.microsoft.com/office/drawing/2014/main" id="{C404117B-1C36-A285-07DB-6E7299626F6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indent="-355600">
              <a:lnSpc>
                <a:spcPct val="115000"/>
              </a:lnSpc>
              <a:spcBef>
                <a:spcPts val="1000"/>
              </a:spcBef>
              <a:spcAft>
                <a:spcPts val="2100"/>
              </a:spcAft>
              <a:buClr>
                <a:schemeClr val="dk1"/>
              </a:buClr>
              <a:buSzPts val="2000"/>
            </a:pPr>
            <a:r>
              <a:rPr lang="en" sz="2000" dirty="0">
                <a:solidFill>
                  <a:schemeClr val="dk1"/>
                </a:solidFill>
              </a:rPr>
              <a:t>overview of planning area</a:t>
            </a:r>
            <a:endParaRPr sz="2000" dirty="0"/>
          </a:p>
        </p:txBody>
      </p:sp>
    </p:spTree>
    <p:extLst>
      <p:ext uri="{BB962C8B-B14F-4D97-AF65-F5344CB8AC3E}">
        <p14:creationId xmlns:p14="http://schemas.microsoft.com/office/powerpoint/2010/main" val="28819959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399095dc1a_0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3399095dc1a_0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buNone/>
            </a:pPr>
            <a:r>
              <a:rPr lang="en" dirty="0"/>
              <a:t>How we are engaging stakeholders and the public</a:t>
            </a:r>
          </a:p>
          <a:p>
            <a:pPr>
              <a:buNone/>
            </a:pPr>
            <a:endParaRPr lang="en" dirty="0"/>
          </a:p>
          <a:p>
            <a:pPr>
              <a:buNone/>
            </a:pPr>
            <a:r>
              <a:rPr lang="en" dirty="0"/>
              <a:t>Bottom Right: </a:t>
            </a:r>
            <a:r>
              <a:rPr lang="en" dirty="0" err="1"/>
              <a:t>FirePrep</a:t>
            </a:r>
            <a:r>
              <a:rPr lang="en" dirty="0"/>
              <a:t> SGV and CWPP Virtual Event</a:t>
            </a:r>
            <a:endParaRPr lang="en-US"/>
          </a:p>
          <a:p>
            <a:pPr marL="457200" lvl="0" algn="l">
              <a:buNone/>
            </a:pPr>
            <a:endParaRPr lang="en" dirty="0"/>
          </a:p>
          <a:p>
            <a:pPr>
              <a:buNone/>
            </a:pPr>
            <a:r>
              <a:rPr lang="en" dirty="0"/>
              <a:t>Left: Technical Advisory Group (TAG) meeting </a:t>
            </a:r>
          </a:p>
          <a:p>
            <a:pPr>
              <a:buNone/>
            </a:pPr>
            <a:endParaRPr lang="en" dirty="0"/>
          </a:p>
          <a:p>
            <a:pPr>
              <a:buNone/>
            </a:pPr>
            <a:r>
              <a:rPr lang="en" dirty="0"/>
              <a:t>Below: CWPP Public Outreach in Irwindale</a:t>
            </a:r>
          </a:p>
          <a:p>
            <a:pPr>
              <a:buNone/>
            </a:pPr>
            <a:endParaRPr lang="en" dirty="0"/>
          </a:p>
          <a:p>
            <a:pPr indent="0">
              <a:lnSpc>
                <a:spcPct val="114999"/>
              </a:lnSpc>
              <a:spcBef>
                <a:spcPts val="1000"/>
              </a:spcBef>
              <a:spcAft>
                <a:spcPts val="2100"/>
              </a:spcAft>
              <a:buNone/>
            </a:pPr>
            <a:endParaRPr lang="en-US" sz="2000" dirty="0"/>
          </a:p>
          <a:p>
            <a:pPr indent="0">
              <a:lnSpc>
                <a:spcPct val="114999"/>
              </a:lnSpc>
              <a:spcBef>
                <a:spcPts val="1000"/>
              </a:spcBef>
              <a:spcAft>
                <a:spcPts val="2100"/>
              </a:spcAft>
              <a:buNone/>
            </a:pPr>
            <a:endParaRPr lang="en-US" sz="2000" dirty="0"/>
          </a:p>
        </p:txBody>
      </p:sp>
    </p:spTree>
    <p:extLst>
      <p:ext uri="{BB962C8B-B14F-4D97-AF65-F5344CB8AC3E}">
        <p14:creationId xmlns:p14="http://schemas.microsoft.com/office/powerpoint/2010/main" val="24168768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399095dc1a_0_9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3399095dc1a_0_9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2000"/>
              <a:t>More information about the workshops can be found on our website: </a:t>
            </a:r>
            <a:r>
              <a:rPr lang="en" sz="2000" u="sng">
                <a:solidFill>
                  <a:schemeClr val="hlink"/>
                </a:solidFill>
                <a:hlinkClick r:id="rId3"/>
              </a:rPr>
              <a:t>https://www.sgvcog.org/wildfire</a:t>
            </a:r>
            <a:endParaRPr sz="2000"/>
          </a:p>
          <a:p>
            <a:pPr marL="0" lvl="0" indent="0" algn="l" rtl="0">
              <a:lnSpc>
                <a:spcPct val="115000"/>
              </a:lnSpc>
              <a:spcBef>
                <a:spcPts val="2100"/>
              </a:spcBef>
              <a:spcAft>
                <a:spcPts val="2100"/>
              </a:spcAft>
              <a:buNone/>
            </a:pPr>
            <a:r>
              <a:rPr lang="en" sz="2000"/>
              <a:t>Registration to participate in our virtual workshop is: </a:t>
            </a:r>
            <a:r>
              <a:rPr lang="en" sz="2000" u="sng">
                <a:solidFill>
                  <a:schemeClr val="hlink"/>
                </a:solidFill>
                <a:hlinkClick r:id="rId4"/>
              </a:rPr>
              <a:t>https://us06web.zoom.us/meeting/register/PutABZbZQbq7WVrE5tOXMg#/registration</a:t>
            </a:r>
            <a:r>
              <a:rPr lang="en" sz="2000"/>
              <a:t> </a:t>
            </a:r>
            <a:endParaRPr sz="2000"/>
          </a:p>
        </p:txBody>
      </p:sp>
    </p:spTree>
    <p:extLst>
      <p:ext uri="{BB962C8B-B14F-4D97-AF65-F5344CB8AC3E}">
        <p14:creationId xmlns:p14="http://schemas.microsoft.com/office/powerpoint/2010/main" val="37083353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3399095dc1a_0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399095dc1a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1600" indent="0" algn="just">
              <a:lnSpc>
                <a:spcPct val="114999"/>
              </a:lnSpc>
              <a:spcBef>
                <a:spcPts val="1200"/>
              </a:spcBef>
              <a:buNone/>
            </a:pPr>
            <a:r>
              <a:rPr lang="en" dirty="0"/>
              <a:t>Serves as an avenue to help communities to mitigate, prevent, and prepare for wildfires in the region.</a:t>
            </a:r>
            <a:endParaRPr lang="en-US" dirty="0"/>
          </a:p>
          <a:p>
            <a:pPr marL="342900" indent="-381000">
              <a:buFont typeface="Arial,Sans-Serif"/>
              <a:buChar char="●"/>
            </a:pPr>
            <a:r>
              <a:rPr lang="en" dirty="0"/>
              <a:t>Supports FDs w/ limited capacity to provide outreach to residents.</a:t>
            </a:r>
            <a:endParaRPr lang="en-US" dirty="0"/>
          </a:p>
          <a:p>
            <a:pPr marL="342900" indent="-381000">
              <a:buFont typeface="Arial,Sans-Serif"/>
              <a:buChar char="●"/>
            </a:pPr>
            <a:r>
              <a:rPr lang="en" dirty="0"/>
              <a:t>Provide wildfire prevention and adaptation education, specifically communities located in Very High Fire Hazard Severity Zones (VHFHSZ) in SGVCOG’s </a:t>
            </a:r>
            <a:r>
              <a:rPr lang="en" dirty="0" err="1"/>
              <a:t>jurisdiction.</a:t>
            </a:r>
            <a:r>
              <a:rPr lang="en" sz="2000" dirty="0" err="1"/>
              <a:t>Wildfire</a:t>
            </a:r>
            <a:r>
              <a:rPr lang="en" sz="2000" dirty="0"/>
              <a:t> Materials focused on home hardening, defensible space, evacuation preparedness, creating household and neighborhood action plans, preparing your pets, and mental health resources for during and post-fire recovery. </a:t>
            </a:r>
            <a:endParaRPr lang="en-US" sz="2000" dirty="0"/>
          </a:p>
        </p:txBody>
      </p:sp>
    </p:spTree>
    <p:extLst>
      <p:ext uri="{BB962C8B-B14F-4D97-AF65-F5344CB8AC3E}">
        <p14:creationId xmlns:p14="http://schemas.microsoft.com/office/powerpoint/2010/main" val="19284039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DC674-57D8-8245-8A41-D7C29DFD6D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DDD1CA-6DD0-7DD0-054B-345B147B12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E5FBE4-056E-F02C-00B9-0848BD3536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4FE8374-CFB5-A557-FC70-CC3AFB76EA17}"/>
              </a:ext>
            </a:extLst>
          </p:cNvPr>
          <p:cNvSpPr>
            <a:spLocks noGrp="1"/>
          </p:cNvSpPr>
          <p:nvPr>
            <p:ph type="sldNum" sz="quarter" idx="10"/>
          </p:nvPr>
        </p:nvSpPr>
        <p:spPr/>
        <p:txBody>
          <a:bodyPr/>
          <a:lstStyle/>
          <a:p>
            <a:fld id="{87B44226-B9F3-4B1C-9EE5-B970B41E3FE3}" type="slidenum">
              <a:rPr lang="en-US" smtClean="0"/>
              <a:t>6</a:t>
            </a:fld>
            <a:endParaRPr lang="en-US" dirty="0"/>
          </a:p>
        </p:txBody>
      </p:sp>
    </p:spTree>
    <p:extLst>
      <p:ext uri="{BB962C8B-B14F-4D97-AF65-F5344CB8AC3E}">
        <p14:creationId xmlns:p14="http://schemas.microsoft.com/office/powerpoint/2010/main" val="8469908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a:extLst>
            <a:ext uri="{FF2B5EF4-FFF2-40B4-BE49-F238E27FC236}">
              <a16:creationId xmlns:a16="http://schemas.microsoft.com/office/drawing/2014/main" id="{1394C24B-C442-979B-80C3-66B4C36C932D}"/>
            </a:ext>
          </a:extLst>
        </p:cNvPr>
        <p:cNvGrpSpPr/>
        <p:nvPr/>
      </p:nvGrpSpPr>
      <p:grpSpPr>
        <a:xfrm>
          <a:off x="0" y="0"/>
          <a:ext cx="0" cy="0"/>
          <a:chOff x="0" y="0"/>
          <a:chExt cx="0" cy="0"/>
        </a:xfrm>
      </p:grpSpPr>
      <p:sp>
        <p:nvSpPr>
          <p:cNvPr id="100" name="Google Shape;100;g3399095dc1a_0_410:notes">
            <a:extLst>
              <a:ext uri="{FF2B5EF4-FFF2-40B4-BE49-F238E27FC236}">
                <a16:creationId xmlns:a16="http://schemas.microsoft.com/office/drawing/2014/main" id="{1303D53B-5887-E45D-B4B8-95FA065F523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3399095dc1a_0_410:notes">
            <a:extLst>
              <a:ext uri="{FF2B5EF4-FFF2-40B4-BE49-F238E27FC236}">
                <a16:creationId xmlns:a16="http://schemas.microsoft.com/office/drawing/2014/main" id="{18BEBD90-3927-6CF0-B299-3CA81E1A7C1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01600" indent="0" algn="just">
              <a:lnSpc>
                <a:spcPct val="114999"/>
              </a:lnSpc>
              <a:spcBef>
                <a:spcPts val="1200"/>
              </a:spcBef>
              <a:buNone/>
            </a:pPr>
            <a:r>
              <a:rPr lang="en" sz="2000" dirty="0"/>
              <a:t> </a:t>
            </a:r>
            <a:endParaRPr lang="en-US" sz="2000" dirty="0"/>
          </a:p>
        </p:txBody>
      </p:sp>
    </p:spTree>
    <p:extLst>
      <p:ext uri="{BB962C8B-B14F-4D97-AF65-F5344CB8AC3E}">
        <p14:creationId xmlns:p14="http://schemas.microsoft.com/office/powerpoint/2010/main" val="33526483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61</a:t>
            </a:fld>
            <a:endParaRPr lang="en-US"/>
          </a:p>
        </p:txBody>
      </p:sp>
    </p:spTree>
    <p:extLst>
      <p:ext uri="{BB962C8B-B14F-4D97-AF65-F5344CB8AC3E}">
        <p14:creationId xmlns:p14="http://schemas.microsoft.com/office/powerpoint/2010/main" val="19510515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B44226-B9F3-4B1C-9EE5-B970B41E3F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5630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63</a:t>
            </a:fld>
            <a:endParaRPr lang="en-US"/>
          </a:p>
        </p:txBody>
      </p:sp>
    </p:spTree>
    <p:extLst>
      <p:ext uri="{BB962C8B-B14F-4D97-AF65-F5344CB8AC3E}">
        <p14:creationId xmlns:p14="http://schemas.microsoft.com/office/powerpoint/2010/main" val="34235579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64</a:t>
            </a:fld>
            <a:endParaRPr lang="en-US"/>
          </a:p>
        </p:txBody>
      </p:sp>
    </p:spTree>
    <p:extLst>
      <p:ext uri="{BB962C8B-B14F-4D97-AF65-F5344CB8AC3E}">
        <p14:creationId xmlns:p14="http://schemas.microsoft.com/office/powerpoint/2010/main" val="40007138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65</a:t>
            </a:fld>
            <a:endParaRPr lang="en-US"/>
          </a:p>
        </p:txBody>
      </p:sp>
    </p:spTree>
    <p:extLst>
      <p:ext uri="{BB962C8B-B14F-4D97-AF65-F5344CB8AC3E}">
        <p14:creationId xmlns:p14="http://schemas.microsoft.com/office/powerpoint/2010/main" val="2833246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66</a:t>
            </a:fld>
            <a:endParaRPr lang="en-US"/>
          </a:p>
        </p:txBody>
      </p:sp>
    </p:spTree>
    <p:extLst>
      <p:ext uri="{BB962C8B-B14F-4D97-AF65-F5344CB8AC3E}">
        <p14:creationId xmlns:p14="http://schemas.microsoft.com/office/powerpoint/2010/main" val="3195802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7</a:t>
            </a:fld>
            <a:endParaRPr lang="en-US"/>
          </a:p>
        </p:txBody>
      </p:sp>
    </p:spTree>
    <p:extLst>
      <p:ext uri="{BB962C8B-B14F-4D97-AF65-F5344CB8AC3E}">
        <p14:creationId xmlns:p14="http://schemas.microsoft.com/office/powerpoint/2010/main" val="3125107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8</a:t>
            </a:fld>
            <a:endParaRPr lang="en-US"/>
          </a:p>
        </p:txBody>
      </p:sp>
    </p:spTree>
    <p:extLst>
      <p:ext uri="{BB962C8B-B14F-4D97-AF65-F5344CB8AC3E}">
        <p14:creationId xmlns:p14="http://schemas.microsoft.com/office/powerpoint/2010/main" val="2379099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9</a:t>
            </a:fld>
            <a:endParaRPr lang="en-US"/>
          </a:p>
        </p:txBody>
      </p:sp>
    </p:spTree>
    <p:extLst>
      <p:ext uri="{BB962C8B-B14F-4D97-AF65-F5344CB8AC3E}">
        <p14:creationId xmlns:p14="http://schemas.microsoft.com/office/powerpoint/2010/main" val="4326603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10</a:t>
            </a:fld>
            <a:endParaRPr lang="en-US"/>
          </a:p>
        </p:txBody>
      </p:sp>
    </p:spTree>
    <p:extLst>
      <p:ext uri="{BB962C8B-B14F-4D97-AF65-F5344CB8AC3E}">
        <p14:creationId xmlns:p14="http://schemas.microsoft.com/office/powerpoint/2010/main" val="4271830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7B44226-B9F3-4B1C-9EE5-B970B41E3FE3}" type="slidenum">
              <a:rPr lang="en-US" smtClean="0"/>
              <a:t>11</a:t>
            </a:fld>
            <a:endParaRPr lang="en-US"/>
          </a:p>
        </p:txBody>
      </p:sp>
    </p:spTree>
    <p:extLst>
      <p:ext uri="{BB962C8B-B14F-4D97-AF65-F5344CB8AC3E}">
        <p14:creationId xmlns:p14="http://schemas.microsoft.com/office/powerpoint/2010/main" val="1541867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A9A359A-DDAD-497B-ACD8-52CB7BADE6D6}" type="datetime1">
              <a:rPr lang="en-US" smtClean="0"/>
              <a:t>2/27/2025</a:t>
            </a:fld>
            <a:endParaRPr lang="en-US"/>
          </a:p>
        </p:txBody>
      </p:sp>
      <p:sp>
        <p:nvSpPr>
          <p:cNvPr id="5" name="Footer Placeholder 4"/>
          <p:cNvSpPr>
            <a:spLocks noGrp="1"/>
          </p:cNvSpPr>
          <p:nvPr>
            <p:ph type="ftr" sz="quarter" idx="11"/>
          </p:nvPr>
        </p:nvSpPr>
        <p:spPr/>
        <p:txBody>
          <a:bodyPr/>
          <a:lstStyle/>
          <a:p>
            <a:r>
              <a:rPr lang="en-US"/>
              <a:t>Title | Date</a:t>
            </a:r>
          </a:p>
        </p:txBody>
      </p:sp>
      <p:sp>
        <p:nvSpPr>
          <p:cNvPr id="6" name="Slide Number Placeholder 5"/>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2304247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7B77DE-2089-483C-AE30-8CB01058DDC7}" type="datetime1">
              <a:rPr lang="en-US" smtClean="0"/>
              <a:t>2/27/2025</a:t>
            </a:fld>
            <a:endParaRPr lang="en-US"/>
          </a:p>
        </p:txBody>
      </p:sp>
      <p:sp>
        <p:nvSpPr>
          <p:cNvPr id="5" name="Footer Placeholder 4"/>
          <p:cNvSpPr>
            <a:spLocks noGrp="1"/>
          </p:cNvSpPr>
          <p:nvPr>
            <p:ph type="ftr" sz="quarter" idx="11"/>
          </p:nvPr>
        </p:nvSpPr>
        <p:spPr/>
        <p:txBody>
          <a:bodyPr/>
          <a:lstStyle/>
          <a:p>
            <a:r>
              <a:rPr lang="en-US"/>
              <a:t>Title | Date</a:t>
            </a:r>
          </a:p>
        </p:txBody>
      </p:sp>
      <p:sp>
        <p:nvSpPr>
          <p:cNvPr id="6" name="Slide Number Placeholder 5"/>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2159828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32EB86-97FC-4AC4-A358-008579FAD60C}" type="datetime1">
              <a:rPr lang="en-US" smtClean="0"/>
              <a:t>2/27/2025</a:t>
            </a:fld>
            <a:endParaRPr lang="en-US"/>
          </a:p>
        </p:txBody>
      </p:sp>
      <p:sp>
        <p:nvSpPr>
          <p:cNvPr id="5" name="Footer Placeholder 4"/>
          <p:cNvSpPr>
            <a:spLocks noGrp="1"/>
          </p:cNvSpPr>
          <p:nvPr>
            <p:ph type="ftr" sz="quarter" idx="11"/>
          </p:nvPr>
        </p:nvSpPr>
        <p:spPr/>
        <p:txBody>
          <a:bodyPr/>
          <a:lstStyle/>
          <a:p>
            <a:r>
              <a:rPr lang="en-US"/>
              <a:t>Title | Date</a:t>
            </a:r>
          </a:p>
        </p:txBody>
      </p:sp>
      <p:sp>
        <p:nvSpPr>
          <p:cNvPr id="6" name="Slide Number Placeholder 5"/>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604989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ACA3EEB-96D2-4643-80E9-AFF7DCA2D36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2107030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CA3EEB-96D2-4643-80E9-AFF7DCA2D36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36305701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ACA3EEB-96D2-4643-80E9-AFF7DCA2D36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20597739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CA3EEB-96D2-4643-80E9-AFF7DCA2D369}"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3200479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CA3EEB-96D2-4643-80E9-AFF7DCA2D369}" type="datetimeFigureOut">
              <a:rPr lang="en-US" smtClean="0"/>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4294696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CA3EEB-96D2-4643-80E9-AFF7DCA2D369}" type="datetimeFigureOut">
              <a:rPr lang="en-US" smtClean="0"/>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25190115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CA3EEB-96D2-4643-80E9-AFF7DCA2D369}" type="datetimeFigureOut">
              <a:rPr lang="en-US" smtClean="0"/>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34662320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CA3EEB-96D2-4643-80E9-AFF7DCA2D369}"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583545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92E4CC-CC2F-499E-98E7-0D92D8334878}" type="datetime1">
              <a:rPr lang="en-US" smtClean="0"/>
              <a:t>2/27/2025</a:t>
            </a:fld>
            <a:endParaRPr lang="en-US"/>
          </a:p>
        </p:txBody>
      </p:sp>
      <p:sp>
        <p:nvSpPr>
          <p:cNvPr id="5" name="Footer Placeholder 4"/>
          <p:cNvSpPr>
            <a:spLocks noGrp="1"/>
          </p:cNvSpPr>
          <p:nvPr>
            <p:ph type="ftr" sz="quarter" idx="11"/>
          </p:nvPr>
        </p:nvSpPr>
        <p:spPr/>
        <p:txBody>
          <a:bodyPr/>
          <a:lstStyle/>
          <a:p>
            <a:r>
              <a:rPr lang="en-US"/>
              <a:t>Title | Date</a:t>
            </a:r>
          </a:p>
        </p:txBody>
      </p:sp>
      <p:sp>
        <p:nvSpPr>
          <p:cNvPr id="6" name="Slide Number Placeholder 5"/>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37406548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ACA3EEB-96D2-4643-80E9-AFF7DCA2D369}" type="datetimeFigureOut">
              <a:rPr lang="en-US" smtClean="0"/>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37142333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CA3EEB-96D2-4643-80E9-AFF7DCA2D36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6838215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CA3EEB-96D2-4643-80E9-AFF7DCA2D369}" type="datetimeFigureOut">
              <a:rPr lang="en-US" smtClean="0"/>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2C7F1E-C995-4FE1-A531-9E257C94B1E2}" type="slidenum">
              <a:rPr lang="en-US" smtClean="0"/>
              <a:t>‹#›</a:t>
            </a:fld>
            <a:endParaRPr lang="en-US"/>
          </a:p>
        </p:txBody>
      </p:sp>
    </p:spTree>
    <p:extLst>
      <p:ext uri="{BB962C8B-B14F-4D97-AF65-F5344CB8AC3E}">
        <p14:creationId xmlns:p14="http://schemas.microsoft.com/office/powerpoint/2010/main" val="2448670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C0B24-89F5-BC99-AEF1-D9B89E4E34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BFCE2F-791F-2DA8-5D6D-7FA5FB8BCE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FAB63D-D422-1594-5437-D161C0612D8E}"/>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5" name="Footer Placeholder 4">
            <a:extLst>
              <a:ext uri="{FF2B5EF4-FFF2-40B4-BE49-F238E27FC236}">
                <a16:creationId xmlns:a16="http://schemas.microsoft.com/office/drawing/2014/main" id="{28DB491F-D438-A77F-9166-457D38A480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CBB64B-E465-935A-8C5B-635CD00CD840}"/>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16306183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5F014-9BBD-11B1-1DE5-635F269F37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379679-4C5F-F7D0-C42A-A28D0A2833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1BDB02-8A3D-E1D0-A735-A85F5C39EEE5}"/>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5" name="Footer Placeholder 4">
            <a:extLst>
              <a:ext uri="{FF2B5EF4-FFF2-40B4-BE49-F238E27FC236}">
                <a16:creationId xmlns:a16="http://schemas.microsoft.com/office/drawing/2014/main" id="{CC9C48BB-2F8D-B7ED-6079-0BBBADE9D0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FDA3C-C0FC-D65A-75D2-EEDF79AA1230}"/>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222617580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7E072-E607-F615-0943-CB15C46041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0761BD-3D26-4CF3-A0D3-DA06A1F2DE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F2A4A-5199-8F1B-71A3-C8C29570FE46}"/>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5" name="Footer Placeholder 4">
            <a:extLst>
              <a:ext uri="{FF2B5EF4-FFF2-40B4-BE49-F238E27FC236}">
                <a16:creationId xmlns:a16="http://schemas.microsoft.com/office/drawing/2014/main" id="{D81E6882-27CA-C113-85FC-5A4D30C0C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E376A-DD65-72D8-0973-C4E824DACDC8}"/>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15160717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EE119-A690-12EE-BB4E-E5184E5F58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C9A199-6ED4-980B-BFEE-7D687D68CF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3D38657-C867-3778-4040-D1CFA6D9F5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84121F-A968-63A1-8D76-434A1B2E6723}"/>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6" name="Footer Placeholder 5">
            <a:extLst>
              <a:ext uri="{FF2B5EF4-FFF2-40B4-BE49-F238E27FC236}">
                <a16:creationId xmlns:a16="http://schemas.microsoft.com/office/drawing/2014/main" id="{07794E0C-76B6-AFB8-889D-4549F8E08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557CD-C488-7989-47AA-063F176C9639}"/>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40365092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0360D-27F3-D424-8582-136A96791A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056924-23B3-769E-531B-E24BE27D0B2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464B86-A898-3315-4309-9CF2D31F459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4D43F2-A829-008F-573D-A15CEC460B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CFF7B7-0C53-5229-A34C-09978ADEC3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829CE1-0329-2936-71A7-F124C73A4923}"/>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8" name="Footer Placeholder 7">
            <a:extLst>
              <a:ext uri="{FF2B5EF4-FFF2-40B4-BE49-F238E27FC236}">
                <a16:creationId xmlns:a16="http://schemas.microsoft.com/office/drawing/2014/main" id="{CCC0A1B5-AF6C-EBF3-4666-64091579DC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5E84445-735F-6BAD-5361-20A50AD8178D}"/>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11824193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1C528-1085-69A9-9DEB-4F6A6DCC6BA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74C0132-73C0-77CA-CB67-E6D4D7CB0EDC}"/>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4" name="Footer Placeholder 3">
            <a:extLst>
              <a:ext uri="{FF2B5EF4-FFF2-40B4-BE49-F238E27FC236}">
                <a16:creationId xmlns:a16="http://schemas.microsoft.com/office/drawing/2014/main" id="{29FD6D81-3C50-958C-3ED4-74976E8118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74313A0-8759-CB1B-31E4-6D786DC694A9}"/>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36428365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672C6A-2591-5FA1-8961-455D6BEC3DF2}"/>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3" name="Footer Placeholder 2">
            <a:extLst>
              <a:ext uri="{FF2B5EF4-FFF2-40B4-BE49-F238E27FC236}">
                <a16:creationId xmlns:a16="http://schemas.microsoft.com/office/drawing/2014/main" id="{90904AE8-E846-CF34-CED9-BF56CC07694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D9A3AA-C243-FED9-450C-CD787D0CAB51}"/>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3360415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098236D-3493-4284-A6C7-E996EBBBDE98}" type="datetime1">
              <a:rPr lang="en-US" smtClean="0"/>
              <a:t>2/27/2025</a:t>
            </a:fld>
            <a:endParaRPr lang="en-US"/>
          </a:p>
        </p:txBody>
      </p:sp>
      <p:sp>
        <p:nvSpPr>
          <p:cNvPr id="5" name="Footer Placeholder 4"/>
          <p:cNvSpPr>
            <a:spLocks noGrp="1"/>
          </p:cNvSpPr>
          <p:nvPr>
            <p:ph type="ftr" sz="quarter" idx="11"/>
          </p:nvPr>
        </p:nvSpPr>
        <p:spPr/>
        <p:txBody>
          <a:bodyPr/>
          <a:lstStyle/>
          <a:p>
            <a:r>
              <a:rPr lang="en-US"/>
              <a:t>Title | Date</a:t>
            </a:r>
          </a:p>
        </p:txBody>
      </p:sp>
      <p:sp>
        <p:nvSpPr>
          <p:cNvPr id="6" name="Slide Number Placeholder 5"/>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8677687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B6278A-594F-A3A0-B228-80C2941DF7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349CD3-72EB-13CF-25BB-0FBEAF573C3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511DF2-3AC3-0A33-2F46-EF28D35F47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21874-6FA5-B4ED-A30B-406890C2A0B8}"/>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6" name="Footer Placeholder 5">
            <a:extLst>
              <a:ext uri="{FF2B5EF4-FFF2-40B4-BE49-F238E27FC236}">
                <a16:creationId xmlns:a16="http://schemas.microsoft.com/office/drawing/2014/main" id="{B92C9AEA-06E8-0CD9-9C0A-0BFB3DC746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8E36E5-FF6E-4689-67B0-86F25B083072}"/>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39464128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60E8F-D900-44AF-3702-28751AF6C1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D920D4E-BDFE-3B09-0AF7-218B7FCE1E9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0AA5AD-9EA9-2987-112A-B25A0F6E49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2360E7-4F2F-9D30-FCAB-04D978ABF47B}"/>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6" name="Footer Placeholder 5">
            <a:extLst>
              <a:ext uri="{FF2B5EF4-FFF2-40B4-BE49-F238E27FC236}">
                <a16:creationId xmlns:a16="http://schemas.microsoft.com/office/drawing/2014/main" id="{14281059-0E6F-0C3F-8918-765436CF46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092F770-DCB9-CC9B-5BEE-2B177A3DCBEF}"/>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27336451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3A18-C13E-F31B-604F-9AF6826B5A1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3B5BD03-CE9A-6BB9-17E9-34C3418BFD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6EEE78-0CB5-0623-A815-5139894A48C7}"/>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5" name="Footer Placeholder 4">
            <a:extLst>
              <a:ext uri="{FF2B5EF4-FFF2-40B4-BE49-F238E27FC236}">
                <a16:creationId xmlns:a16="http://schemas.microsoft.com/office/drawing/2014/main" id="{4AA4BD5D-7BA4-C198-EC3D-713B115FBB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3D9C11-48F9-EE3E-C92F-D5BAA9E366CF}"/>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1366390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02DE5E-DFA3-3A3F-A379-0D040FAC8E1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5CFBAC-9438-1430-5FEA-ED85DAAE3CF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CCF195-EC7A-EEE6-5033-406A068A6450}"/>
              </a:ext>
            </a:extLst>
          </p:cNvPr>
          <p:cNvSpPr>
            <a:spLocks noGrp="1"/>
          </p:cNvSpPr>
          <p:nvPr>
            <p:ph type="dt" sz="half" idx="10"/>
          </p:nvPr>
        </p:nvSpPr>
        <p:spPr/>
        <p:txBody>
          <a:bodyPr/>
          <a:lstStyle/>
          <a:p>
            <a:fld id="{ACFF0673-838F-D14E-81A8-6352DE539194}" type="datetimeFigureOut">
              <a:rPr lang="en-US" smtClean="0"/>
              <a:t>2/27/2025</a:t>
            </a:fld>
            <a:endParaRPr lang="en-US"/>
          </a:p>
        </p:txBody>
      </p:sp>
      <p:sp>
        <p:nvSpPr>
          <p:cNvPr id="5" name="Footer Placeholder 4">
            <a:extLst>
              <a:ext uri="{FF2B5EF4-FFF2-40B4-BE49-F238E27FC236}">
                <a16:creationId xmlns:a16="http://schemas.microsoft.com/office/drawing/2014/main" id="{3CCF9CD3-03DA-DC3F-9EBD-D7EA5359F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C6287-496F-A2EB-2970-54398232C3F1}"/>
              </a:ext>
            </a:extLst>
          </p:cNvPr>
          <p:cNvSpPr>
            <a:spLocks noGrp="1"/>
          </p:cNvSpPr>
          <p:nvPr>
            <p:ph type="sldNum" sz="quarter" idx="12"/>
          </p:nvPr>
        </p:nvSpPr>
        <p:spPr/>
        <p:txBody>
          <a:bodyPr/>
          <a:lstStyle/>
          <a:p>
            <a:fld id="{26B4E7DD-DB7A-554F-83A8-2583A419DC9C}" type="slidenum">
              <a:rPr lang="en-US" smtClean="0"/>
              <a:t>‹#›</a:t>
            </a:fld>
            <a:endParaRPr lang="en-US"/>
          </a:p>
        </p:txBody>
      </p:sp>
    </p:spTree>
    <p:extLst>
      <p:ext uri="{BB962C8B-B14F-4D97-AF65-F5344CB8AC3E}">
        <p14:creationId xmlns:p14="http://schemas.microsoft.com/office/powerpoint/2010/main" val="1089647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12776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latin typeface="Tahoma"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9221" name="Rectangle 5"/>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9225" name="Rectangle 9"/>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noProof="0"/>
              <a:t>Click to edit Master title style</a:t>
            </a:r>
          </a:p>
        </p:txBody>
      </p:sp>
      <p:sp>
        <p:nvSpPr>
          <p:cNvPr id="7" name="Date Placeholder 4"/>
          <p:cNvSpPr>
            <a:spLocks noGrp="1" noChangeArrowheads="1"/>
          </p:cNvSpPr>
          <p:nvPr>
            <p:ph type="dt" sz="quarter" idx="10"/>
          </p:nvPr>
        </p:nvSpPr>
        <p:spPr/>
        <p:txBody>
          <a:bodyPr/>
          <a:lstStyle>
            <a:lvl1pPr>
              <a:defRPr/>
            </a:lvl1pPr>
          </a:lstStyle>
          <a:p>
            <a:pPr>
              <a:defRPr/>
            </a:pPr>
            <a:endParaRPr lang="en-US"/>
          </a:p>
        </p:txBody>
      </p:sp>
      <p:sp>
        <p:nvSpPr>
          <p:cNvPr id="8" name="Footer Placeholder 5"/>
          <p:cNvSpPr>
            <a:spLocks noGrp="1" noChangeArrowheads="1"/>
          </p:cNvSpPr>
          <p:nvPr>
            <p:ph type="ftr" sz="quarter" idx="11"/>
          </p:nvPr>
        </p:nvSpPr>
        <p:spPr/>
        <p:txBody>
          <a:bodyPr/>
          <a:lstStyle>
            <a:lvl1pPr>
              <a:defRPr/>
            </a:lvl1pPr>
          </a:lstStyle>
          <a:p>
            <a:pPr>
              <a:defRPr/>
            </a:pPr>
            <a:endParaRPr lang="en-US"/>
          </a:p>
        </p:txBody>
      </p:sp>
      <p:sp>
        <p:nvSpPr>
          <p:cNvPr id="9" name="Slide Number Placeholder 6"/>
          <p:cNvSpPr>
            <a:spLocks noGrp="1" noChangeArrowheads="1"/>
          </p:cNvSpPr>
          <p:nvPr>
            <p:ph type="sldNum" sz="quarter" idx="12"/>
          </p:nvPr>
        </p:nvSpPr>
        <p:spPr/>
        <p:txBody>
          <a:bodyPr/>
          <a:lstStyle>
            <a:lvl1pPr>
              <a:defRPr/>
            </a:lvl1pPr>
          </a:lstStyle>
          <a:p>
            <a:fld id="{72EBDA03-55B2-4853-9E31-7A300EDF049E}" type="slidenum">
              <a:rPr lang="en-US" altLang="en-US"/>
              <a:pPr/>
              <a:t>‹#›</a:t>
            </a:fld>
            <a:endParaRPr lang="en-US" altLang="en-US"/>
          </a:p>
        </p:txBody>
      </p:sp>
    </p:spTree>
    <p:extLst>
      <p:ext uri="{BB962C8B-B14F-4D97-AF65-F5344CB8AC3E}">
        <p14:creationId xmlns:p14="http://schemas.microsoft.com/office/powerpoint/2010/main" val="27935926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E7A36809-86F4-4724-B38D-CFEA2367B7AC}" type="slidenum">
              <a:rPr lang="en-US" altLang="en-US"/>
              <a:pPr/>
              <a:t>‹#›</a:t>
            </a:fld>
            <a:endParaRPr lang="en-US" altLang="en-US"/>
          </a:p>
        </p:txBody>
      </p:sp>
    </p:spTree>
    <p:extLst>
      <p:ext uri="{BB962C8B-B14F-4D97-AF65-F5344CB8AC3E}">
        <p14:creationId xmlns:p14="http://schemas.microsoft.com/office/powerpoint/2010/main" val="35365698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A6707DE-2DD4-4109-AC71-3EC98F882C91}" type="slidenum">
              <a:rPr lang="en-US" altLang="en-US"/>
              <a:pPr/>
              <a:t>‹#›</a:t>
            </a:fld>
            <a:endParaRPr lang="en-US" altLang="en-US"/>
          </a:p>
        </p:txBody>
      </p:sp>
    </p:spTree>
    <p:extLst>
      <p:ext uri="{BB962C8B-B14F-4D97-AF65-F5344CB8AC3E}">
        <p14:creationId xmlns:p14="http://schemas.microsoft.com/office/powerpoint/2010/main" val="43854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DF77B81D-500D-4DEF-9ACC-EE176A36785B}" type="slidenum">
              <a:rPr lang="en-US" altLang="en-US"/>
              <a:pPr/>
              <a:t>‹#›</a:t>
            </a:fld>
            <a:endParaRPr lang="en-US" altLang="en-US"/>
          </a:p>
        </p:txBody>
      </p:sp>
    </p:spTree>
    <p:extLst>
      <p:ext uri="{BB962C8B-B14F-4D97-AF65-F5344CB8AC3E}">
        <p14:creationId xmlns:p14="http://schemas.microsoft.com/office/powerpoint/2010/main" val="1703770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96634F04-8D8A-47E9-BCAF-D8AB77F8B62F}" type="slidenum">
              <a:rPr lang="en-US" altLang="en-US"/>
              <a:pPr/>
              <a:t>‹#›</a:t>
            </a:fld>
            <a:endParaRPr lang="en-US" altLang="en-US"/>
          </a:p>
        </p:txBody>
      </p:sp>
    </p:spTree>
    <p:extLst>
      <p:ext uri="{BB962C8B-B14F-4D97-AF65-F5344CB8AC3E}">
        <p14:creationId xmlns:p14="http://schemas.microsoft.com/office/powerpoint/2010/main" val="21295649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E109CDB8-9C9D-4465-9131-ACB792A2C5F0}" type="slidenum">
              <a:rPr lang="en-US" altLang="en-US"/>
              <a:pPr/>
              <a:t>‹#›</a:t>
            </a:fld>
            <a:endParaRPr lang="en-US" altLang="en-US"/>
          </a:p>
        </p:txBody>
      </p:sp>
    </p:spTree>
    <p:extLst>
      <p:ext uri="{BB962C8B-B14F-4D97-AF65-F5344CB8AC3E}">
        <p14:creationId xmlns:p14="http://schemas.microsoft.com/office/powerpoint/2010/main" val="656386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57A6C3E-7702-4BA1-B513-C10917BF7A17}" type="datetime1">
              <a:rPr lang="en-US" smtClean="0"/>
              <a:t>2/27/2025</a:t>
            </a:fld>
            <a:endParaRPr lang="en-US"/>
          </a:p>
        </p:txBody>
      </p:sp>
      <p:sp>
        <p:nvSpPr>
          <p:cNvPr id="6" name="Footer Placeholder 5"/>
          <p:cNvSpPr>
            <a:spLocks noGrp="1"/>
          </p:cNvSpPr>
          <p:nvPr>
            <p:ph type="ftr" sz="quarter" idx="11"/>
          </p:nvPr>
        </p:nvSpPr>
        <p:spPr/>
        <p:txBody>
          <a:bodyPr/>
          <a:lstStyle/>
          <a:p>
            <a:r>
              <a:rPr lang="en-US"/>
              <a:t>Title | Date</a:t>
            </a:r>
          </a:p>
        </p:txBody>
      </p:sp>
      <p:sp>
        <p:nvSpPr>
          <p:cNvPr id="7" name="Slide Number Placeholder 6"/>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9832197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3D17F433-8298-46DE-9BE0-46857C72E093}" type="slidenum">
              <a:rPr lang="en-US" altLang="en-US"/>
              <a:pPr/>
              <a:t>‹#›</a:t>
            </a:fld>
            <a:endParaRPr lang="en-US" altLang="en-US"/>
          </a:p>
        </p:txBody>
      </p:sp>
    </p:spTree>
    <p:extLst>
      <p:ext uri="{BB962C8B-B14F-4D97-AF65-F5344CB8AC3E}">
        <p14:creationId xmlns:p14="http://schemas.microsoft.com/office/powerpoint/2010/main" val="12522873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C69F600-D627-45F4-B7FE-5B1338B7916E}" type="slidenum">
              <a:rPr lang="en-US" altLang="en-US"/>
              <a:pPr/>
              <a:t>‹#›</a:t>
            </a:fld>
            <a:endParaRPr lang="en-US" altLang="en-US"/>
          </a:p>
        </p:txBody>
      </p:sp>
    </p:spTree>
    <p:extLst>
      <p:ext uri="{BB962C8B-B14F-4D97-AF65-F5344CB8AC3E}">
        <p14:creationId xmlns:p14="http://schemas.microsoft.com/office/powerpoint/2010/main" val="26178504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BAD4C0B0-6EF1-456C-A15B-6A4C61095FA2}" type="slidenum">
              <a:rPr lang="en-US" altLang="en-US"/>
              <a:pPr/>
              <a:t>‹#›</a:t>
            </a:fld>
            <a:endParaRPr lang="en-US" altLang="en-US"/>
          </a:p>
        </p:txBody>
      </p:sp>
    </p:spTree>
    <p:extLst>
      <p:ext uri="{BB962C8B-B14F-4D97-AF65-F5344CB8AC3E}">
        <p14:creationId xmlns:p14="http://schemas.microsoft.com/office/powerpoint/2010/main" val="2673153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851E9BF3-5A13-489A-A9AC-198C29F62A66}" type="slidenum">
              <a:rPr lang="en-US" altLang="en-US"/>
              <a:pPr/>
              <a:t>‹#›</a:t>
            </a:fld>
            <a:endParaRPr lang="en-US" altLang="en-US"/>
          </a:p>
        </p:txBody>
      </p:sp>
    </p:spTree>
    <p:extLst>
      <p:ext uri="{BB962C8B-B14F-4D97-AF65-F5344CB8AC3E}">
        <p14:creationId xmlns:p14="http://schemas.microsoft.com/office/powerpoint/2010/main" val="3924125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13DD27-D14B-4E61-9054-ABE02CDB9972}" type="slidenum">
              <a:rPr lang="en-US" altLang="en-US"/>
              <a:pPr/>
              <a:t>‹#›</a:t>
            </a:fld>
            <a:endParaRPr lang="en-US" altLang="en-US"/>
          </a:p>
        </p:txBody>
      </p:sp>
    </p:spTree>
    <p:extLst>
      <p:ext uri="{BB962C8B-B14F-4D97-AF65-F5344CB8AC3E}">
        <p14:creationId xmlns:p14="http://schemas.microsoft.com/office/powerpoint/2010/main" val="3015610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8"/>
            <a:ext cx="109728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74B8166-D5C1-4610-9348-0B03ED05C2AA}" type="slidenum">
              <a:rPr lang="en-US" altLang="en-US"/>
              <a:pPr/>
              <a:t>‹#›</a:t>
            </a:fld>
            <a:endParaRPr lang="en-US" altLang="en-US"/>
          </a:p>
        </p:txBody>
      </p:sp>
    </p:spTree>
    <p:extLst>
      <p:ext uri="{BB962C8B-B14F-4D97-AF65-F5344CB8AC3E}">
        <p14:creationId xmlns:p14="http://schemas.microsoft.com/office/powerpoint/2010/main" val="24632110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0"/>
            <a:ext cx="10972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 y="3924300"/>
            <a:ext cx="10972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944A459-5EA2-4BBD-B1A4-F3DE4CC9B658}" type="slidenum">
              <a:rPr lang="en-US" altLang="en-US"/>
              <a:pPr/>
              <a:t>‹#›</a:t>
            </a:fld>
            <a:endParaRPr lang="en-US" altLang="en-US"/>
          </a:p>
        </p:txBody>
      </p:sp>
    </p:spTree>
    <p:extLst>
      <p:ext uri="{BB962C8B-B14F-4D97-AF65-F5344CB8AC3E}">
        <p14:creationId xmlns:p14="http://schemas.microsoft.com/office/powerpoint/2010/main" val="41415979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58791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3583724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3270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22A7D72-CAFD-4ADC-BCE5-1B5099A65985}" type="datetime1">
              <a:rPr lang="en-US" smtClean="0"/>
              <a:t>2/27/2025</a:t>
            </a:fld>
            <a:endParaRPr lang="en-US"/>
          </a:p>
        </p:txBody>
      </p:sp>
      <p:sp>
        <p:nvSpPr>
          <p:cNvPr id="8" name="Footer Placeholder 7"/>
          <p:cNvSpPr>
            <a:spLocks noGrp="1"/>
          </p:cNvSpPr>
          <p:nvPr>
            <p:ph type="ftr" sz="quarter" idx="11"/>
          </p:nvPr>
        </p:nvSpPr>
        <p:spPr/>
        <p:txBody>
          <a:bodyPr/>
          <a:lstStyle/>
          <a:p>
            <a:r>
              <a:rPr lang="en-US"/>
              <a:t>Title | Date</a:t>
            </a:r>
          </a:p>
        </p:txBody>
      </p:sp>
      <p:sp>
        <p:nvSpPr>
          <p:cNvPr id="9" name="Slide Number Placeholder 8"/>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38547499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3233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5518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98572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49684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5154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798724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63827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4853519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8" name="Picture 7" descr="A picture containing text, truck, outdoor, transport&#10;&#10;Description automatically generated">
            <a:extLst>
              <a:ext uri="{FF2B5EF4-FFF2-40B4-BE49-F238E27FC236}">
                <a16:creationId xmlns:a16="http://schemas.microsoft.com/office/drawing/2014/main" id="{0D3FFD01-EDB1-F1E8-9389-8E2E49CEA6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3769" t="1977" r="-19958" b="1834"/>
          <a:stretch/>
        </p:blipFill>
        <p:spPr>
          <a:xfrm>
            <a:off x="0" y="-20323"/>
            <a:ext cx="10344736" cy="6898646"/>
          </a:xfrm>
          <a:prstGeom prst="rect">
            <a:avLst/>
          </a:prstGeom>
        </p:spPr>
      </p:pic>
      <p:sp>
        <p:nvSpPr>
          <p:cNvPr id="4" name="Rectangle 3">
            <a:extLst>
              <a:ext uri="{FF2B5EF4-FFF2-40B4-BE49-F238E27FC236}">
                <a16:creationId xmlns:a16="http://schemas.microsoft.com/office/drawing/2014/main" id="{0614995B-E128-7E45-A301-13FA58316BB4}"/>
              </a:ext>
            </a:extLst>
          </p:cNvPr>
          <p:cNvSpPr/>
          <p:nvPr userDrawn="1"/>
        </p:nvSpPr>
        <p:spPr>
          <a:xfrm>
            <a:off x="2269515" y="0"/>
            <a:ext cx="5345752" cy="6858000"/>
          </a:xfrm>
          <a:prstGeom prst="rect">
            <a:avLst/>
          </a:prstGeom>
          <a:gradFill>
            <a:gsLst>
              <a:gs pos="58000">
                <a:schemeClr val="accent3">
                  <a:alpha val="77900"/>
                </a:schemeClr>
              </a:gs>
              <a:gs pos="16000">
                <a:schemeClr val="accent1">
                  <a:lumMod val="5000"/>
                  <a:lumOff val="95000"/>
                  <a:alpha val="0"/>
                </a:schemeClr>
              </a:gs>
              <a:gs pos="85000">
                <a:schemeClr val="tx2">
                  <a:alpha val="83394"/>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DC888C98-4CED-ED46-8D3C-D871EB68174D}"/>
              </a:ext>
            </a:extLst>
          </p:cNvPr>
          <p:cNvSpPr/>
          <p:nvPr userDrawn="1"/>
        </p:nvSpPr>
        <p:spPr>
          <a:xfrm>
            <a:off x="4064000" y="-20323"/>
            <a:ext cx="8128000" cy="6888484"/>
          </a:xfrm>
          <a:custGeom>
            <a:avLst/>
            <a:gdLst>
              <a:gd name="connsiteX0" fmla="*/ 0 w 8483600"/>
              <a:gd name="connsiteY0" fmla="*/ 10160 h 6969760"/>
              <a:gd name="connsiteX1" fmla="*/ 3139440 w 8483600"/>
              <a:gd name="connsiteY1" fmla="*/ 4013200 h 6969760"/>
              <a:gd name="connsiteX2" fmla="*/ 1696720 w 8483600"/>
              <a:gd name="connsiteY2" fmla="*/ 6969760 h 6969760"/>
              <a:gd name="connsiteX3" fmla="*/ 8483600 w 8483600"/>
              <a:gd name="connsiteY3" fmla="*/ 6969760 h 6969760"/>
              <a:gd name="connsiteX4" fmla="*/ 8483600 w 8483600"/>
              <a:gd name="connsiteY4" fmla="*/ 0 h 6969760"/>
              <a:gd name="connsiteX5" fmla="*/ 0 w 8483600"/>
              <a:gd name="connsiteY5" fmla="*/ 10160 h 6969760"/>
              <a:gd name="connsiteX0" fmla="*/ 0 w 8483600"/>
              <a:gd name="connsiteY0" fmla="*/ 10160 h 6980055"/>
              <a:gd name="connsiteX1" fmla="*/ 3139440 w 8483600"/>
              <a:gd name="connsiteY1" fmla="*/ 4013200 h 6980055"/>
              <a:gd name="connsiteX2" fmla="*/ 1134682 w 8483600"/>
              <a:gd name="connsiteY2" fmla="*/ 6980055 h 6980055"/>
              <a:gd name="connsiteX3" fmla="*/ 8483600 w 8483600"/>
              <a:gd name="connsiteY3" fmla="*/ 6969760 h 6980055"/>
              <a:gd name="connsiteX4" fmla="*/ 8483600 w 8483600"/>
              <a:gd name="connsiteY4" fmla="*/ 0 h 6980055"/>
              <a:gd name="connsiteX5" fmla="*/ 0 w 8483600"/>
              <a:gd name="connsiteY5" fmla="*/ 10160 h 6980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83600" h="6980055">
                <a:moveTo>
                  <a:pt x="0" y="10160"/>
                </a:moveTo>
                <a:lnTo>
                  <a:pt x="3139440" y="4013200"/>
                </a:lnTo>
                <a:lnTo>
                  <a:pt x="1134682" y="6980055"/>
                </a:lnTo>
                <a:lnTo>
                  <a:pt x="8483600" y="6969760"/>
                </a:lnTo>
                <a:lnTo>
                  <a:pt x="8483600" y="0"/>
                </a:lnTo>
                <a:lnTo>
                  <a:pt x="0" y="1016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hasCustomPrompt="1"/>
          </p:nvPr>
        </p:nvSpPr>
        <p:spPr>
          <a:xfrm>
            <a:off x="7459579" y="3979316"/>
            <a:ext cx="4254451" cy="615553"/>
          </a:xfrm>
          <a:noFill/>
        </p:spPr>
        <p:txBody>
          <a:bodyPr wrap="square" lIns="0" tIns="0" rIns="0" bIns="0">
            <a:spAutoFit/>
          </a:bodyPr>
          <a:lstStyle>
            <a:lvl1pPr marL="0" indent="0" algn="l">
              <a:buNone/>
              <a:defRPr sz="2000">
                <a:solidFill>
                  <a:schemeClr val="tx2"/>
                </a:solidFill>
                <a:latin typeface="Avenir Next LT Pro" panose="020B05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p:ph type="ctrTitle"/>
          </p:nvPr>
        </p:nvSpPr>
        <p:spPr>
          <a:xfrm>
            <a:off x="7459579" y="2936557"/>
            <a:ext cx="4254451" cy="984885"/>
          </a:xfrm>
          <a:noFill/>
        </p:spPr>
        <p:txBody>
          <a:bodyPr wrap="square" lIns="0" tIns="0" rIns="0" bIns="0" anchor="b" anchorCtr="0">
            <a:spAutoFit/>
          </a:bodyPr>
          <a:lstStyle>
            <a:lvl1pPr algn="l">
              <a:defRPr sz="3200" b="1" i="0" cap="all" baseline="0">
                <a:solidFill>
                  <a:schemeClr val="tx2"/>
                </a:solidFill>
                <a:latin typeface="Avenir Next LT Pro" panose="020B0504020202020204" pitchFamily="34" charset="0"/>
                <a:cs typeface="Avenir Next LT Pro" panose="020B0504020202020204" pitchFamily="34" charset="0"/>
              </a:defRPr>
            </a:lvl1pPr>
          </a:lstStyle>
          <a:p>
            <a:r>
              <a:rPr lang="en-US" dirty="0"/>
              <a:t>Click to edit Master title style</a:t>
            </a:r>
          </a:p>
        </p:txBody>
      </p:sp>
      <p:sp>
        <p:nvSpPr>
          <p:cNvPr id="13" name="Date Placeholder 3">
            <a:extLst>
              <a:ext uri="{FF2B5EF4-FFF2-40B4-BE49-F238E27FC236}">
                <a16:creationId xmlns:a16="http://schemas.microsoft.com/office/drawing/2014/main" id="{26B04D7D-33B1-2841-9963-8A69D7ADD380}"/>
              </a:ext>
            </a:extLst>
          </p:cNvPr>
          <p:cNvSpPr>
            <a:spLocks noGrp="1"/>
          </p:cNvSpPr>
          <p:nvPr>
            <p:ph type="dt" sz="half" idx="2"/>
          </p:nvPr>
        </p:nvSpPr>
        <p:spPr>
          <a:xfrm>
            <a:off x="6486094" y="6312628"/>
            <a:ext cx="973485"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AFBE28D-E060-1342-8D29-A6F11481AFD4}" type="datetime1">
              <a:rPr lang="en-US" smtClean="0"/>
              <a:pPr/>
              <a:t>2/27/2025</a:t>
            </a:fld>
            <a:endParaRPr lang="en-US" dirty="0"/>
          </a:p>
        </p:txBody>
      </p:sp>
      <p:sp>
        <p:nvSpPr>
          <p:cNvPr id="14" name="Slide Number Placeholder 5">
            <a:extLst>
              <a:ext uri="{FF2B5EF4-FFF2-40B4-BE49-F238E27FC236}">
                <a16:creationId xmlns:a16="http://schemas.microsoft.com/office/drawing/2014/main" id="{86D53981-51E5-164E-99CF-9B5EA31EF758}"/>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dirty="0"/>
          </a:p>
        </p:txBody>
      </p:sp>
      <p:pic>
        <p:nvPicPr>
          <p:cNvPr id="6" name="Picture 5" descr="Logo&#10;&#10;Description automatically generated">
            <a:extLst>
              <a:ext uri="{FF2B5EF4-FFF2-40B4-BE49-F238E27FC236}">
                <a16:creationId xmlns:a16="http://schemas.microsoft.com/office/drawing/2014/main" id="{0E3EF376-2290-D41D-CD03-F0A5ED087F0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24720" y="5766331"/>
            <a:ext cx="1919790" cy="753845"/>
          </a:xfrm>
          <a:prstGeom prst="rect">
            <a:avLst/>
          </a:prstGeom>
        </p:spPr>
      </p:pic>
    </p:spTree>
    <p:extLst>
      <p:ext uri="{BB962C8B-B14F-4D97-AF65-F5344CB8AC3E}">
        <p14:creationId xmlns:p14="http://schemas.microsoft.com/office/powerpoint/2010/main" val="31741349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9091" y="274638"/>
            <a:ext cx="11281464" cy="685994"/>
          </a:xfrm>
        </p:spPr>
        <p:txBody>
          <a:bodyPr>
            <a:noAutofit/>
          </a:bodyPr>
          <a:lstStyle>
            <a:lvl1pPr>
              <a:defRPr sz="3400" cap="none"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FD43A74D-B81A-EE42-8BAE-D01086100C11}"/>
              </a:ext>
            </a:extLst>
          </p:cNvPr>
          <p:cNvSpPr>
            <a:spLocks noGrp="1"/>
          </p:cNvSpPr>
          <p:nvPr>
            <p:ph type="dt" sz="half" idx="2"/>
          </p:nvPr>
        </p:nvSpPr>
        <p:spPr>
          <a:xfrm>
            <a:off x="6486094" y="6312628"/>
            <a:ext cx="885090"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AFBE28D-E060-1342-8D29-A6F11481AFD4}" type="datetime1">
              <a:rPr lang="en-US" smtClean="0"/>
              <a:pPr/>
              <a:t>2/27/2025</a:t>
            </a:fld>
            <a:endParaRPr lang="en-US" dirty="0"/>
          </a:p>
        </p:txBody>
      </p:sp>
      <p:sp>
        <p:nvSpPr>
          <p:cNvPr id="9" name="Slide Number Placeholder 5">
            <a:extLst>
              <a:ext uri="{FF2B5EF4-FFF2-40B4-BE49-F238E27FC236}">
                <a16:creationId xmlns:a16="http://schemas.microsoft.com/office/drawing/2014/main" id="{1621E55B-89EE-384A-9CC1-E383EA0DFD84}"/>
              </a:ext>
            </a:extLst>
          </p:cNvPr>
          <p:cNvSpPr>
            <a:spLocks noGrp="1"/>
          </p:cNvSpPr>
          <p:nvPr>
            <p:ph type="sldNum" sz="quarter" idx="4"/>
          </p:nvPr>
        </p:nvSpPr>
        <p:spPr>
          <a:xfrm>
            <a:off x="5846597"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dirty="0"/>
          </a:p>
        </p:txBody>
      </p:sp>
      <p:sp>
        <p:nvSpPr>
          <p:cNvPr id="4" name="Right Triangle 3">
            <a:extLst>
              <a:ext uri="{FF2B5EF4-FFF2-40B4-BE49-F238E27FC236}">
                <a16:creationId xmlns:a16="http://schemas.microsoft.com/office/drawing/2014/main" id="{4BC017DF-A407-CD47-A5A3-F311B6DBC780}"/>
              </a:ext>
            </a:extLst>
          </p:cNvPr>
          <p:cNvSpPr/>
          <p:nvPr userDrawn="1"/>
        </p:nvSpPr>
        <p:spPr>
          <a:xfrm>
            <a:off x="0" y="5466080"/>
            <a:ext cx="5019040" cy="1391920"/>
          </a:xfrm>
          <a:prstGeom prst="rtTriangle">
            <a:avLst/>
          </a:prstGeom>
          <a:gradFill>
            <a:gsLst>
              <a:gs pos="0">
                <a:schemeClr val="tx2"/>
              </a:gs>
              <a:gs pos="74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EA4F75DD-9575-AB4C-8610-942B34CE5952}"/>
              </a:ext>
            </a:extLst>
          </p:cNvPr>
          <p:cNvPicPr>
            <a:picLocks noChangeAspect="1"/>
          </p:cNvPicPr>
          <p:nvPr userDrawn="1"/>
        </p:nvPicPr>
        <p:blipFill>
          <a:blip r:embed="rId2"/>
          <a:stretch>
            <a:fillRect/>
          </a:stretch>
        </p:blipFill>
        <p:spPr>
          <a:xfrm>
            <a:off x="451283" y="5976048"/>
            <a:ext cx="1567709" cy="612592"/>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6833B6FA-A076-AFD0-00E2-50D52E14AF5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63405" y="6287412"/>
            <a:ext cx="1667150" cy="320169"/>
          </a:xfrm>
          <a:prstGeom prst="rect">
            <a:avLst/>
          </a:prstGeom>
        </p:spPr>
      </p:pic>
    </p:spTree>
    <p:extLst>
      <p:ext uri="{BB962C8B-B14F-4D97-AF65-F5344CB8AC3E}">
        <p14:creationId xmlns:p14="http://schemas.microsoft.com/office/powerpoint/2010/main" val="3821869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958257D-A308-4001-B1F7-DA419AEC50E2}" type="datetime1">
              <a:rPr lang="en-US" smtClean="0"/>
              <a:t>2/27/2025</a:t>
            </a:fld>
            <a:endParaRPr lang="en-US"/>
          </a:p>
        </p:txBody>
      </p:sp>
      <p:sp>
        <p:nvSpPr>
          <p:cNvPr id="4" name="Footer Placeholder 3"/>
          <p:cNvSpPr>
            <a:spLocks noGrp="1"/>
          </p:cNvSpPr>
          <p:nvPr>
            <p:ph type="ftr" sz="quarter" idx="11"/>
          </p:nvPr>
        </p:nvSpPr>
        <p:spPr/>
        <p:txBody>
          <a:bodyPr/>
          <a:lstStyle/>
          <a:p>
            <a:r>
              <a:rPr lang="en-US"/>
              <a:t>Title | Date</a:t>
            </a:r>
          </a:p>
        </p:txBody>
      </p:sp>
      <p:sp>
        <p:nvSpPr>
          <p:cNvPr id="5" name="Slide Number Placeholder 4"/>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61163691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lumns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61443" y="1178560"/>
            <a:ext cx="5384800"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45757" y="1178560"/>
            <a:ext cx="5384800"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55C4137-9E73-5843-86A1-C7DDF4399DE4}"/>
              </a:ext>
            </a:extLst>
          </p:cNvPr>
          <p:cNvSpPr>
            <a:spLocks noGrp="1"/>
          </p:cNvSpPr>
          <p:nvPr>
            <p:ph type="dt" sz="half" idx="10"/>
          </p:nvPr>
        </p:nvSpPr>
        <p:spPr>
          <a:xfrm>
            <a:off x="6196929" y="6312628"/>
            <a:ext cx="866428"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AFBE28D-E060-1342-8D29-A6F11481AFD4}" type="datetime1">
              <a:rPr lang="en-US" smtClean="0"/>
              <a:pPr/>
              <a:t>2/27/2025</a:t>
            </a:fld>
            <a:endParaRPr lang="en-US" dirty="0"/>
          </a:p>
        </p:txBody>
      </p:sp>
      <p:sp>
        <p:nvSpPr>
          <p:cNvPr id="9" name="Slide Number Placeholder 5">
            <a:extLst>
              <a:ext uri="{FF2B5EF4-FFF2-40B4-BE49-F238E27FC236}">
                <a16:creationId xmlns:a16="http://schemas.microsoft.com/office/drawing/2014/main" id="{2F74E081-A768-A74A-AA3B-B9D5F804522C}"/>
              </a:ext>
            </a:extLst>
          </p:cNvPr>
          <p:cNvSpPr>
            <a:spLocks noGrp="1"/>
          </p:cNvSpPr>
          <p:nvPr>
            <p:ph type="sldNum" sz="quarter" idx="4"/>
          </p:nvPr>
        </p:nvSpPr>
        <p:spPr>
          <a:xfrm>
            <a:off x="5557432"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dirty="0"/>
          </a:p>
        </p:txBody>
      </p:sp>
      <p:sp>
        <p:nvSpPr>
          <p:cNvPr id="5" name="Right Triangle 4">
            <a:extLst>
              <a:ext uri="{FF2B5EF4-FFF2-40B4-BE49-F238E27FC236}">
                <a16:creationId xmlns:a16="http://schemas.microsoft.com/office/drawing/2014/main" id="{C669CB07-ECE4-E975-7E96-156A78EDC16C}"/>
              </a:ext>
            </a:extLst>
          </p:cNvPr>
          <p:cNvSpPr/>
          <p:nvPr userDrawn="1"/>
        </p:nvSpPr>
        <p:spPr>
          <a:xfrm>
            <a:off x="0" y="5466080"/>
            <a:ext cx="5019040" cy="1391920"/>
          </a:xfrm>
          <a:prstGeom prst="rtTriangle">
            <a:avLst/>
          </a:prstGeom>
          <a:gradFill>
            <a:gsLst>
              <a:gs pos="0">
                <a:schemeClr val="tx2"/>
              </a:gs>
              <a:gs pos="74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7C06335A-E66E-B277-6FE2-DFFD593012DA}"/>
              </a:ext>
            </a:extLst>
          </p:cNvPr>
          <p:cNvPicPr>
            <a:picLocks noChangeAspect="1"/>
          </p:cNvPicPr>
          <p:nvPr userDrawn="1"/>
        </p:nvPicPr>
        <p:blipFill>
          <a:blip r:embed="rId2"/>
          <a:stretch>
            <a:fillRect/>
          </a:stretch>
        </p:blipFill>
        <p:spPr>
          <a:xfrm>
            <a:off x="451283" y="5976048"/>
            <a:ext cx="1567709" cy="612592"/>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F72AC5A8-A305-7052-9D06-3905022C24E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63405" y="6287412"/>
            <a:ext cx="1667150" cy="320169"/>
          </a:xfrm>
          <a:prstGeom prst="rect">
            <a:avLst/>
          </a:prstGeom>
        </p:spPr>
      </p:pic>
    </p:spTree>
    <p:extLst>
      <p:ext uri="{BB962C8B-B14F-4D97-AF65-F5344CB8AC3E}">
        <p14:creationId xmlns:p14="http://schemas.microsoft.com/office/powerpoint/2010/main" val="39484728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3 Columns ">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325308" y="1178560"/>
            <a:ext cx="3521062"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209494" y="1178560"/>
            <a:ext cx="3521062"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55C4137-9E73-5843-86A1-C7DDF4399DE4}"/>
              </a:ext>
            </a:extLst>
          </p:cNvPr>
          <p:cNvSpPr>
            <a:spLocks noGrp="1"/>
          </p:cNvSpPr>
          <p:nvPr>
            <p:ph type="dt" sz="half" idx="10"/>
          </p:nvPr>
        </p:nvSpPr>
        <p:spPr>
          <a:xfrm>
            <a:off x="6295912" y="6312628"/>
            <a:ext cx="913082"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AFBE28D-E060-1342-8D29-A6F11481AFD4}" type="datetime1">
              <a:rPr lang="en-US" smtClean="0"/>
              <a:pPr/>
              <a:t>2/27/2025</a:t>
            </a:fld>
            <a:endParaRPr lang="en-US" dirty="0"/>
          </a:p>
        </p:txBody>
      </p:sp>
      <p:sp>
        <p:nvSpPr>
          <p:cNvPr id="9" name="Slide Number Placeholder 5">
            <a:extLst>
              <a:ext uri="{FF2B5EF4-FFF2-40B4-BE49-F238E27FC236}">
                <a16:creationId xmlns:a16="http://schemas.microsoft.com/office/drawing/2014/main" id="{2F74E081-A768-A74A-AA3B-B9D5F804522C}"/>
              </a:ext>
            </a:extLst>
          </p:cNvPr>
          <p:cNvSpPr>
            <a:spLocks noGrp="1"/>
          </p:cNvSpPr>
          <p:nvPr>
            <p:ph type="sldNum" sz="quarter" idx="4"/>
          </p:nvPr>
        </p:nvSpPr>
        <p:spPr>
          <a:xfrm>
            <a:off x="5656415"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dirty="0"/>
          </a:p>
        </p:txBody>
      </p:sp>
      <p:sp>
        <p:nvSpPr>
          <p:cNvPr id="7" name="Content Placeholder 2">
            <a:extLst>
              <a:ext uri="{FF2B5EF4-FFF2-40B4-BE49-F238E27FC236}">
                <a16:creationId xmlns:a16="http://schemas.microsoft.com/office/drawing/2014/main" id="{ADD9BEF3-5590-8844-AB0B-3DFE3A814884}"/>
              </a:ext>
            </a:extLst>
          </p:cNvPr>
          <p:cNvSpPr>
            <a:spLocks noGrp="1"/>
          </p:cNvSpPr>
          <p:nvPr>
            <p:ph sz="half" idx="11"/>
          </p:nvPr>
        </p:nvSpPr>
        <p:spPr>
          <a:xfrm>
            <a:off x="461444" y="1178560"/>
            <a:ext cx="3521062" cy="471880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ight Triangle 4">
            <a:extLst>
              <a:ext uri="{FF2B5EF4-FFF2-40B4-BE49-F238E27FC236}">
                <a16:creationId xmlns:a16="http://schemas.microsoft.com/office/drawing/2014/main" id="{7F049E8A-04F1-3863-62F6-F30930103DCD}"/>
              </a:ext>
            </a:extLst>
          </p:cNvPr>
          <p:cNvSpPr/>
          <p:nvPr userDrawn="1"/>
        </p:nvSpPr>
        <p:spPr>
          <a:xfrm>
            <a:off x="0" y="5466080"/>
            <a:ext cx="5019040" cy="1391920"/>
          </a:xfrm>
          <a:prstGeom prst="rtTriangle">
            <a:avLst/>
          </a:prstGeom>
          <a:gradFill>
            <a:gsLst>
              <a:gs pos="0">
                <a:schemeClr val="tx2"/>
              </a:gs>
              <a:gs pos="74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F4928A29-D513-169C-37A3-F6A89FEAEF06}"/>
              </a:ext>
            </a:extLst>
          </p:cNvPr>
          <p:cNvPicPr>
            <a:picLocks noChangeAspect="1"/>
          </p:cNvPicPr>
          <p:nvPr userDrawn="1"/>
        </p:nvPicPr>
        <p:blipFill>
          <a:blip r:embed="rId2"/>
          <a:stretch>
            <a:fillRect/>
          </a:stretch>
        </p:blipFill>
        <p:spPr>
          <a:xfrm>
            <a:off x="451283" y="5976048"/>
            <a:ext cx="1567709" cy="612592"/>
          </a:xfrm>
          <a:prstGeom prst="rect">
            <a:avLst/>
          </a:prstGeom>
        </p:spPr>
      </p:pic>
      <p:pic>
        <p:nvPicPr>
          <p:cNvPr id="10" name="Picture 9" descr="Blue text on a black background&#10;&#10;Description automatically generated">
            <a:extLst>
              <a:ext uri="{FF2B5EF4-FFF2-40B4-BE49-F238E27FC236}">
                <a16:creationId xmlns:a16="http://schemas.microsoft.com/office/drawing/2014/main" id="{E705B1C6-9FFF-0D40-3C8F-91B293857B3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63405" y="6287412"/>
            <a:ext cx="1667150" cy="320169"/>
          </a:xfrm>
          <a:prstGeom prst="rect">
            <a:avLst/>
          </a:prstGeom>
        </p:spPr>
      </p:pic>
    </p:spTree>
    <p:extLst>
      <p:ext uri="{BB962C8B-B14F-4D97-AF65-F5344CB8AC3E}">
        <p14:creationId xmlns:p14="http://schemas.microsoft.com/office/powerpoint/2010/main" val="17545471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4163485" cy="1162050"/>
          </a:xfrm>
        </p:spPr>
        <p:txBody>
          <a:bodyPr anchor="b">
            <a:noAutofit/>
          </a:bodyPr>
          <a:lstStyle>
            <a:lvl1pPr algn="l">
              <a:defRPr sz="3600" b="1"/>
            </a:lvl1pPr>
          </a:lstStyle>
          <a:p>
            <a:r>
              <a:rPr lang="en-US" dirty="0"/>
              <a:t>Click to edit Master title style</a:t>
            </a:r>
          </a:p>
        </p:txBody>
      </p:sp>
      <p:sp>
        <p:nvSpPr>
          <p:cNvPr id="3" name="Content Placeholder 2"/>
          <p:cNvSpPr>
            <a:spLocks noGrp="1"/>
          </p:cNvSpPr>
          <p:nvPr>
            <p:ph idx="1"/>
          </p:nvPr>
        </p:nvSpPr>
        <p:spPr>
          <a:xfrm>
            <a:off x="4766733" y="273050"/>
            <a:ext cx="6968067" cy="5883909"/>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1"/>
            <a:ext cx="4163485" cy="443144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3">
            <a:extLst>
              <a:ext uri="{FF2B5EF4-FFF2-40B4-BE49-F238E27FC236}">
                <a16:creationId xmlns:a16="http://schemas.microsoft.com/office/drawing/2014/main" id="{FF72B1C8-711B-A243-B872-F560F7AF3175}"/>
              </a:ext>
            </a:extLst>
          </p:cNvPr>
          <p:cNvSpPr>
            <a:spLocks noGrp="1"/>
          </p:cNvSpPr>
          <p:nvPr>
            <p:ph type="dt" sz="half" idx="10"/>
          </p:nvPr>
        </p:nvSpPr>
        <p:spPr>
          <a:xfrm>
            <a:off x="6324806" y="6312628"/>
            <a:ext cx="89768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AFBE28D-E060-1342-8D29-A6F11481AFD4}" type="datetime1">
              <a:rPr lang="en-US" smtClean="0"/>
              <a:pPr/>
              <a:t>2/27/2025</a:t>
            </a:fld>
            <a:endParaRPr lang="en-US" dirty="0"/>
          </a:p>
        </p:txBody>
      </p:sp>
      <p:sp>
        <p:nvSpPr>
          <p:cNvPr id="9" name="Slide Number Placeholder 5">
            <a:extLst>
              <a:ext uri="{FF2B5EF4-FFF2-40B4-BE49-F238E27FC236}">
                <a16:creationId xmlns:a16="http://schemas.microsoft.com/office/drawing/2014/main" id="{795ECE78-E3B4-9D43-ACEE-75968368B505}"/>
              </a:ext>
            </a:extLst>
          </p:cNvPr>
          <p:cNvSpPr>
            <a:spLocks noGrp="1"/>
          </p:cNvSpPr>
          <p:nvPr>
            <p:ph type="sldNum" sz="quarter" idx="4"/>
          </p:nvPr>
        </p:nvSpPr>
        <p:spPr>
          <a:xfrm>
            <a:off x="5685309"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dirty="0"/>
          </a:p>
        </p:txBody>
      </p:sp>
      <p:sp>
        <p:nvSpPr>
          <p:cNvPr id="5" name="Right Triangle 4">
            <a:extLst>
              <a:ext uri="{FF2B5EF4-FFF2-40B4-BE49-F238E27FC236}">
                <a16:creationId xmlns:a16="http://schemas.microsoft.com/office/drawing/2014/main" id="{35FDA5B2-5E78-49EE-2B25-0FCF6A902D4C}"/>
              </a:ext>
            </a:extLst>
          </p:cNvPr>
          <p:cNvSpPr/>
          <p:nvPr userDrawn="1"/>
        </p:nvSpPr>
        <p:spPr>
          <a:xfrm>
            <a:off x="0" y="5466080"/>
            <a:ext cx="5019040" cy="1391920"/>
          </a:xfrm>
          <a:prstGeom prst="rtTriangle">
            <a:avLst/>
          </a:prstGeom>
          <a:gradFill>
            <a:gsLst>
              <a:gs pos="0">
                <a:schemeClr val="tx2"/>
              </a:gs>
              <a:gs pos="74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901D02E-DD22-E32B-B1B8-F0EFDC276790}"/>
              </a:ext>
            </a:extLst>
          </p:cNvPr>
          <p:cNvPicPr>
            <a:picLocks noChangeAspect="1"/>
          </p:cNvPicPr>
          <p:nvPr userDrawn="1"/>
        </p:nvPicPr>
        <p:blipFill>
          <a:blip r:embed="rId2"/>
          <a:stretch>
            <a:fillRect/>
          </a:stretch>
        </p:blipFill>
        <p:spPr>
          <a:xfrm>
            <a:off x="451283" y="5976048"/>
            <a:ext cx="1567709" cy="612592"/>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F156F893-59E2-EBB9-6DDB-CC1CCF22C60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63405" y="6287412"/>
            <a:ext cx="1667150" cy="320169"/>
          </a:xfrm>
          <a:prstGeom prst="rect">
            <a:avLst/>
          </a:prstGeom>
        </p:spPr>
      </p:pic>
    </p:spTree>
    <p:extLst>
      <p:ext uri="{BB962C8B-B14F-4D97-AF65-F5344CB8AC3E}">
        <p14:creationId xmlns:p14="http://schemas.microsoft.com/office/powerpoint/2010/main" val="269924163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seBar: Two Columns Content">
    <p:spTree>
      <p:nvGrpSpPr>
        <p:cNvPr id="1" name=""/>
        <p:cNvGrpSpPr/>
        <p:nvPr/>
      </p:nvGrpSpPr>
      <p:grpSpPr>
        <a:xfrm>
          <a:off x="0" y="0"/>
          <a:ext cx="0" cy="0"/>
          <a:chOff x="0" y="0"/>
          <a:chExt cx="0" cy="0"/>
        </a:xfrm>
      </p:grpSpPr>
      <p:sp>
        <p:nvSpPr>
          <p:cNvPr id="2" name="Title 1"/>
          <p:cNvSpPr>
            <a:spLocks noGrp="1"/>
          </p:cNvSpPr>
          <p:nvPr>
            <p:ph type="title"/>
          </p:nvPr>
        </p:nvSpPr>
        <p:spPr>
          <a:xfrm>
            <a:off x="451283" y="274638"/>
            <a:ext cx="3521062" cy="685995"/>
          </a:xfrm>
        </p:spPr>
        <p:txBody>
          <a:bodyPr/>
          <a:lstStyle/>
          <a:p>
            <a:r>
              <a:rPr lang="en-US"/>
              <a:t>Click to edit Master title style</a:t>
            </a:r>
          </a:p>
        </p:txBody>
      </p:sp>
      <p:sp>
        <p:nvSpPr>
          <p:cNvPr id="3" name="Content Placeholder 2"/>
          <p:cNvSpPr>
            <a:spLocks noGrp="1"/>
          </p:cNvSpPr>
          <p:nvPr>
            <p:ph sz="half" idx="1"/>
          </p:nvPr>
        </p:nvSpPr>
        <p:spPr>
          <a:xfrm>
            <a:off x="4325308" y="274638"/>
            <a:ext cx="3521062" cy="5622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209494" y="274638"/>
            <a:ext cx="3521062" cy="56227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3">
            <a:extLst>
              <a:ext uri="{FF2B5EF4-FFF2-40B4-BE49-F238E27FC236}">
                <a16:creationId xmlns:a16="http://schemas.microsoft.com/office/drawing/2014/main" id="{855C4137-9E73-5843-86A1-C7DDF4399DE4}"/>
              </a:ext>
            </a:extLst>
          </p:cNvPr>
          <p:cNvSpPr>
            <a:spLocks noGrp="1"/>
          </p:cNvSpPr>
          <p:nvPr>
            <p:ph type="dt" sz="half" idx="10"/>
          </p:nvPr>
        </p:nvSpPr>
        <p:spPr>
          <a:xfrm>
            <a:off x="6187598" y="6312628"/>
            <a:ext cx="875759"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AFBE28D-E060-1342-8D29-A6F11481AFD4}" type="datetime1">
              <a:rPr lang="en-US" smtClean="0"/>
              <a:pPr/>
              <a:t>2/27/2025</a:t>
            </a:fld>
            <a:endParaRPr lang="en-US" dirty="0"/>
          </a:p>
        </p:txBody>
      </p:sp>
      <p:sp>
        <p:nvSpPr>
          <p:cNvPr id="9" name="Slide Number Placeholder 5">
            <a:extLst>
              <a:ext uri="{FF2B5EF4-FFF2-40B4-BE49-F238E27FC236}">
                <a16:creationId xmlns:a16="http://schemas.microsoft.com/office/drawing/2014/main" id="{2F74E081-A768-A74A-AA3B-B9D5F804522C}"/>
              </a:ext>
            </a:extLst>
          </p:cNvPr>
          <p:cNvSpPr>
            <a:spLocks noGrp="1"/>
          </p:cNvSpPr>
          <p:nvPr>
            <p:ph type="sldNum" sz="quarter" idx="4"/>
          </p:nvPr>
        </p:nvSpPr>
        <p:spPr>
          <a:xfrm>
            <a:off x="5548101"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dirty="0"/>
          </a:p>
        </p:txBody>
      </p:sp>
      <p:sp>
        <p:nvSpPr>
          <p:cNvPr id="5" name="Right Triangle 4">
            <a:extLst>
              <a:ext uri="{FF2B5EF4-FFF2-40B4-BE49-F238E27FC236}">
                <a16:creationId xmlns:a16="http://schemas.microsoft.com/office/drawing/2014/main" id="{E72ED4C4-C585-6AB1-2621-11F15E61A7C2}"/>
              </a:ext>
            </a:extLst>
          </p:cNvPr>
          <p:cNvSpPr/>
          <p:nvPr userDrawn="1"/>
        </p:nvSpPr>
        <p:spPr>
          <a:xfrm>
            <a:off x="0" y="5466080"/>
            <a:ext cx="5019040" cy="1391920"/>
          </a:xfrm>
          <a:prstGeom prst="rtTriangle">
            <a:avLst/>
          </a:prstGeom>
          <a:gradFill>
            <a:gsLst>
              <a:gs pos="0">
                <a:schemeClr val="tx2"/>
              </a:gs>
              <a:gs pos="74000">
                <a:schemeClr val="accent3"/>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0088F5F7-AFF2-C315-91C0-BB192E187EA8}"/>
              </a:ext>
            </a:extLst>
          </p:cNvPr>
          <p:cNvPicPr>
            <a:picLocks noChangeAspect="1"/>
          </p:cNvPicPr>
          <p:nvPr userDrawn="1"/>
        </p:nvPicPr>
        <p:blipFill>
          <a:blip r:embed="rId2"/>
          <a:stretch>
            <a:fillRect/>
          </a:stretch>
        </p:blipFill>
        <p:spPr>
          <a:xfrm>
            <a:off x="451283" y="5976048"/>
            <a:ext cx="1567709" cy="612592"/>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2168459C-3F9A-914B-5CA0-7EC98AEEAC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63405" y="6287412"/>
            <a:ext cx="1667150" cy="320169"/>
          </a:xfrm>
          <a:prstGeom prst="rect">
            <a:avLst/>
          </a:prstGeom>
        </p:spPr>
      </p:pic>
    </p:spTree>
    <p:extLst>
      <p:ext uri="{BB962C8B-B14F-4D97-AF65-F5344CB8AC3E}">
        <p14:creationId xmlns:p14="http://schemas.microsoft.com/office/powerpoint/2010/main" val="659922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Logo&#10;&#10;Description automatically generated">
            <a:extLst>
              <a:ext uri="{FF2B5EF4-FFF2-40B4-BE49-F238E27FC236}">
                <a16:creationId xmlns:a16="http://schemas.microsoft.com/office/drawing/2014/main" id="{ED9286AC-ABEA-113E-7EA8-6F41FEA29D6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252" y="5968599"/>
            <a:ext cx="1570716" cy="616774"/>
          </a:xfrm>
          <a:prstGeom prst="rect">
            <a:avLst/>
          </a:prstGeom>
        </p:spPr>
      </p:pic>
      <p:sp>
        <p:nvSpPr>
          <p:cNvPr id="2" name="Title 1"/>
          <p:cNvSpPr>
            <a:spLocks noGrp="1"/>
          </p:cNvSpPr>
          <p:nvPr>
            <p:ph type="title"/>
          </p:nvPr>
        </p:nvSpPr>
        <p:spPr>
          <a:xfrm>
            <a:off x="449091" y="274638"/>
            <a:ext cx="11281464" cy="685994"/>
          </a:xfrm>
        </p:spPr>
        <p:txBody>
          <a:bodyPr>
            <a:noAutofit/>
          </a:bodyPr>
          <a:lstStyle>
            <a:lvl1pPr>
              <a:defRPr sz="3400" cap="none" baseline="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FD43A74D-B81A-EE42-8BAE-D01086100C11}"/>
              </a:ext>
            </a:extLst>
          </p:cNvPr>
          <p:cNvSpPr>
            <a:spLocks noGrp="1"/>
          </p:cNvSpPr>
          <p:nvPr>
            <p:ph type="dt" sz="half" idx="2"/>
          </p:nvPr>
        </p:nvSpPr>
        <p:spPr>
          <a:xfrm>
            <a:off x="6270412" y="6312627"/>
            <a:ext cx="951570" cy="341265"/>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AFBE28D-E060-1342-8D29-A6F11481AFD4}" type="datetime1">
              <a:rPr lang="en-US" smtClean="0"/>
              <a:pPr/>
              <a:t>2/27/2025</a:t>
            </a:fld>
            <a:endParaRPr lang="en-US" dirty="0"/>
          </a:p>
        </p:txBody>
      </p:sp>
      <p:sp>
        <p:nvSpPr>
          <p:cNvPr id="9" name="Slide Number Placeholder 5">
            <a:extLst>
              <a:ext uri="{FF2B5EF4-FFF2-40B4-BE49-F238E27FC236}">
                <a16:creationId xmlns:a16="http://schemas.microsoft.com/office/drawing/2014/main" id="{1621E55B-89EE-384A-9CC1-E383EA0DFD84}"/>
              </a:ext>
            </a:extLst>
          </p:cNvPr>
          <p:cNvSpPr>
            <a:spLocks noGrp="1"/>
          </p:cNvSpPr>
          <p:nvPr>
            <p:ph type="sldNum" sz="quarter" idx="4"/>
          </p:nvPr>
        </p:nvSpPr>
        <p:spPr>
          <a:xfrm>
            <a:off x="5630915" y="6312628"/>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dirty="0"/>
          </a:p>
        </p:txBody>
      </p:sp>
      <p:pic>
        <p:nvPicPr>
          <p:cNvPr id="4" name="Picture 3" descr="Blue text on a black background&#10;&#10;Description automatically generated">
            <a:extLst>
              <a:ext uri="{FF2B5EF4-FFF2-40B4-BE49-F238E27FC236}">
                <a16:creationId xmlns:a16="http://schemas.microsoft.com/office/drawing/2014/main" id="{BB82B804-6E07-540A-E067-0BCCE72929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063405" y="6287412"/>
            <a:ext cx="1667150" cy="320169"/>
          </a:xfrm>
          <a:prstGeom prst="rect">
            <a:avLst/>
          </a:prstGeom>
        </p:spPr>
      </p:pic>
    </p:spTree>
    <p:extLst>
      <p:ext uri="{BB962C8B-B14F-4D97-AF65-F5344CB8AC3E}">
        <p14:creationId xmlns:p14="http://schemas.microsoft.com/office/powerpoint/2010/main" val="28441847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Blank_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58375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_CYAN">
    <p:bg>
      <p:bgPr>
        <a:solidFill>
          <a:schemeClr val="accent3"/>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7E0E3358-53E8-B6F7-D191-208B3C0678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92081" y="5963919"/>
            <a:ext cx="1539427" cy="652521"/>
          </a:xfrm>
          <a:prstGeom prst="rect">
            <a:avLst/>
          </a:prstGeom>
        </p:spPr>
      </p:pic>
    </p:spTree>
    <p:extLst>
      <p:ext uri="{BB962C8B-B14F-4D97-AF65-F5344CB8AC3E}">
        <p14:creationId xmlns:p14="http://schemas.microsoft.com/office/powerpoint/2010/main" val="11393888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Blue_Gray">
    <p:bg>
      <p:bgPr>
        <a:solidFill>
          <a:schemeClr val="accent2">
            <a:lumMod val="40000"/>
            <a:lumOff val="60000"/>
          </a:schemeClr>
        </a:solidFill>
        <a:effectLst/>
      </p:bgPr>
    </p:bg>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395B0189-6369-2CF6-026B-1983F13E2FA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368326" y="6019801"/>
            <a:ext cx="1440321" cy="565572"/>
          </a:xfrm>
          <a:prstGeom prst="rect">
            <a:avLst/>
          </a:prstGeom>
        </p:spPr>
      </p:pic>
    </p:spTree>
    <p:extLst>
      <p:ext uri="{BB962C8B-B14F-4D97-AF65-F5344CB8AC3E}">
        <p14:creationId xmlns:p14="http://schemas.microsoft.com/office/powerpoint/2010/main" val="125289529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lank_Blue">
    <p:bg>
      <p:bgPr>
        <a:solidFill>
          <a:schemeClr val="tx2"/>
        </a:solidFill>
        <a:effectLst/>
      </p:bgPr>
    </p:bg>
    <p:spTree>
      <p:nvGrpSpPr>
        <p:cNvPr id="1" name=""/>
        <p:cNvGrpSpPr/>
        <p:nvPr/>
      </p:nvGrpSpPr>
      <p:grpSpPr>
        <a:xfrm>
          <a:off x="0" y="0"/>
          <a:ext cx="0" cy="0"/>
          <a:chOff x="0" y="0"/>
          <a:chExt cx="0" cy="0"/>
        </a:xfrm>
      </p:grpSpPr>
      <p:pic>
        <p:nvPicPr>
          <p:cNvPr id="2" name="Picture 1" descr="A black background with white text&#10;&#10;Description automatically generated">
            <a:extLst>
              <a:ext uri="{FF2B5EF4-FFF2-40B4-BE49-F238E27FC236}">
                <a16:creationId xmlns:a16="http://schemas.microsoft.com/office/drawing/2014/main" id="{0CF7B718-AE36-623A-73F4-F017FCC10F1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92081" y="5963919"/>
            <a:ext cx="1539427" cy="652521"/>
          </a:xfrm>
          <a:prstGeom prst="rect">
            <a:avLst/>
          </a:prstGeom>
        </p:spPr>
      </p:pic>
    </p:spTree>
    <p:extLst>
      <p:ext uri="{BB962C8B-B14F-4D97-AF65-F5344CB8AC3E}">
        <p14:creationId xmlns:p14="http://schemas.microsoft.com/office/powerpoint/2010/main" val="349021173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746461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C6FC33-D317-4F35-9A03-DC36D1BFF051}" type="datetime1">
              <a:rPr lang="en-US" smtClean="0"/>
              <a:t>2/27/2025</a:t>
            </a:fld>
            <a:endParaRPr lang="en-US"/>
          </a:p>
        </p:txBody>
      </p:sp>
      <p:sp>
        <p:nvSpPr>
          <p:cNvPr id="3" name="Footer Placeholder 2"/>
          <p:cNvSpPr>
            <a:spLocks noGrp="1"/>
          </p:cNvSpPr>
          <p:nvPr>
            <p:ph type="ftr" sz="quarter" idx="11"/>
          </p:nvPr>
        </p:nvSpPr>
        <p:spPr/>
        <p:txBody>
          <a:bodyPr/>
          <a:lstStyle/>
          <a:p>
            <a:r>
              <a:rPr lang="en-US"/>
              <a:t>Title | Date</a:t>
            </a:r>
          </a:p>
        </p:txBody>
      </p:sp>
      <p:sp>
        <p:nvSpPr>
          <p:cNvPr id="4" name="Slide Number Placeholder 3"/>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11911862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11767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9038390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8683450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0746096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02255018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035666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4637057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8609741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48913718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9739158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F803CDC-BDAC-4519-98D7-A536C54E88E2}" type="datetime1">
              <a:rPr lang="en-US" smtClean="0"/>
              <a:t>2/27/2025</a:t>
            </a:fld>
            <a:endParaRPr lang="en-US"/>
          </a:p>
        </p:txBody>
      </p:sp>
      <p:sp>
        <p:nvSpPr>
          <p:cNvPr id="6" name="Footer Placeholder 5"/>
          <p:cNvSpPr>
            <a:spLocks noGrp="1"/>
          </p:cNvSpPr>
          <p:nvPr>
            <p:ph type="ftr" sz="quarter" idx="11"/>
          </p:nvPr>
        </p:nvSpPr>
        <p:spPr/>
        <p:txBody>
          <a:bodyPr/>
          <a:lstStyle/>
          <a:p>
            <a:r>
              <a:rPr lang="en-US"/>
              <a:t>Title | Date</a:t>
            </a:r>
          </a:p>
        </p:txBody>
      </p:sp>
      <p:sp>
        <p:nvSpPr>
          <p:cNvPr id="7" name="Slide Number Placeholder 6"/>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1687298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4EF5FB-B0BB-4A5B-A074-85589A5EA8FF}" type="datetime1">
              <a:rPr lang="en-US" smtClean="0"/>
              <a:t>2/27/2025</a:t>
            </a:fld>
            <a:endParaRPr lang="en-US"/>
          </a:p>
        </p:txBody>
      </p:sp>
      <p:sp>
        <p:nvSpPr>
          <p:cNvPr id="6" name="Footer Placeholder 5"/>
          <p:cNvSpPr>
            <a:spLocks noGrp="1"/>
          </p:cNvSpPr>
          <p:nvPr>
            <p:ph type="ftr" sz="quarter" idx="11"/>
          </p:nvPr>
        </p:nvSpPr>
        <p:spPr/>
        <p:txBody>
          <a:bodyPr/>
          <a:lstStyle/>
          <a:p>
            <a:r>
              <a:rPr lang="en-US"/>
              <a:t>Title | Date</a:t>
            </a:r>
          </a:p>
        </p:txBody>
      </p:sp>
      <p:sp>
        <p:nvSpPr>
          <p:cNvPr id="7" name="Slide Number Placeholder 6"/>
          <p:cNvSpPr>
            <a:spLocks noGrp="1"/>
          </p:cNvSpPr>
          <p:nvPr>
            <p:ph type="sldNum" sz="quarter" idx="12"/>
          </p:nvPr>
        </p:nvSpPr>
        <p:spPr/>
        <p:txBody>
          <a:bodyPr/>
          <a:lstStyle/>
          <a:p>
            <a:fld id="{EC201904-066F-4D09-A41E-2F137B5D8E37}" type="slidenum">
              <a:rPr lang="en-US" smtClean="0"/>
              <a:t>‹#›</a:t>
            </a:fld>
            <a:endParaRPr lang="en-US"/>
          </a:p>
        </p:txBody>
      </p:sp>
    </p:spTree>
    <p:extLst>
      <p:ext uri="{BB962C8B-B14F-4D97-AF65-F5344CB8AC3E}">
        <p14:creationId xmlns:p14="http://schemas.microsoft.com/office/powerpoint/2010/main" val="2775885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15A2CF-E108-4E58-B46D-1B91EADADEF1}" type="datetime1">
              <a:rPr lang="en-US" smtClean="0"/>
              <a:t>2/27/2025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Title | Date</a:t>
            </a: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01904-066F-4D09-A41E-2F137B5D8E37}" type="slidenum">
              <a:rPr lang="en-US" smtClean="0"/>
              <a:t>‹#›</a:t>
            </a:fld>
            <a:endParaRPr lang="en-US"/>
          </a:p>
        </p:txBody>
      </p:sp>
    </p:spTree>
    <p:extLst>
      <p:ext uri="{BB962C8B-B14F-4D97-AF65-F5344CB8AC3E}">
        <p14:creationId xmlns:p14="http://schemas.microsoft.com/office/powerpoint/2010/main" val="1025954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CA3EEB-96D2-4643-80E9-AFF7DCA2D369}" type="datetimeFigureOut">
              <a:rPr lang="en-US" smtClean="0"/>
              <a:t>2/27/2025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2C7F1E-C995-4FE1-A531-9E257C94B1E2}" type="slidenum">
              <a:rPr lang="en-US" smtClean="0"/>
              <a:t>‹#›</a:t>
            </a:fld>
            <a:endParaRPr lang="en-US"/>
          </a:p>
        </p:txBody>
      </p:sp>
    </p:spTree>
    <p:extLst>
      <p:ext uri="{BB962C8B-B14F-4D97-AF65-F5344CB8AC3E}">
        <p14:creationId xmlns:p14="http://schemas.microsoft.com/office/powerpoint/2010/main" val="370677868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EB7B3C-2703-6D4A-C17E-AF32A5A3A7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7CC5EC-E793-DBD9-EEBC-A7069672A0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2BF498-A2ED-847C-A6C5-EC9C20206F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CFF0673-838F-D14E-81A8-6352DE539194}" type="datetimeFigureOut">
              <a:rPr lang="en-US" smtClean="0"/>
              <a:t>2/27/2025</a:t>
            </a:fld>
            <a:endParaRPr lang="en-US"/>
          </a:p>
        </p:txBody>
      </p:sp>
      <p:sp>
        <p:nvSpPr>
          <p:cNvPr id="5" name="Footer Placeholder 4">
            <a:extLst>
              <a:ext uri="{FF2B5EF4-FFF2-40B4-BE49-F238E27FC236}">
                <a16:creationId xmlns:a16="http://schemas.microsoft.com/office/drawing/2014/main" id="{0896D92C-FFCE-A1F0-F449-44CC8FC723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E766E55-82B9-99A7-0812-A95AD84A13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6B4E7DD-DB7A-554F-83A8-2583A419DC9C}" type="slidenum">
              <a:rPr lang="en-US" smtClean="0"/>
              <a:t>‹#›</a:t>
            </a:fld>
            <a:endParaRPr lang="en-US"/>
          </a:p>
        </p:txBody>
      </p:sp>
    </p:spTree>
    <p:extLst>
      <p:ext uri="{BB962C8B-B14F-4D97-AF65-F5344CB8AC3E}">
        <p14:creationId xmlns:p14="http://schemas.microsoft.com/office/powerpoint/2010/main" val="193396917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1" y="0"/>
            <a:ext cx="9656233" cy="1981200"/>
            <a:chOff x="0" y="0"/>
            <a:chExt cx="4562" cy="1248"/>
          </a:xfrm>
        </p:grpSpPr>
        <p:sp>
          <p:nvSpPr>
            <p:cNvPr id="819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latin typeface="Tahoma" charset="0"/>
              </a:endParaRPr>
            </a:p>
          </p:txBody>
        </p:sp>
        <p:sp>
          <p:nvSpPr>
            <p:cNvPr id="103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8197" name="Rectangle 5"/>
          <p:cNvSpPr>
            <a:spLocks noGrp="1" noChangeArrowheads="1"/>
          </p:cNvSpPr>
          <p:nvPr>
            <p:ph type="title"/>
          </p:nvPr>
        </p:nvSpPr>
        <p:spPr bwMode="auto">
          <a:xfrm>
            <a:off x="609600" y="274638"/>
            <a:ext cx="109728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8" name="Rectangle 6"/>
          <p:cNvSpPr>
            <a:spLocks noGrp="1" noChangeArrowheads="1"/>
          </p:cNvSpPr>
          <p:nvPr>
            <p:ph type="body" idx="1"/>
          </p:nvPr>
        </p:nvSpPr>
        <p:spPr bwMode="auto">
          <a:xfrm>
            <a:off x="609600" y="1600200"/>
            <a:ext cx="109728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9" name="Rectangle 7"/>
          <p:cNvSpPr>
            <a:spLocks noGrp="1" noChangeArrowheads="1"/>
          </p:cNvSpPr>
          <p:nvPr>
            <p:ph type="dt" sz="half" idx="2"/>
          </p:nvPr>
        </p:nvSpPr>
        <p:spPr bwMode="auto">
          <a:xfrm>
            <a:off x="609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Tahoma" charset="0"/>
              </a:defRPr>
            </a:lvl1pPr>
          </a:lstStyle>
          <a:p>
            <a:pPr>
              <a:defRPr/>
            </a:pPr>
            <a:endParaRPr lang="en-US"/>
          </a:p>
        </p:txBody>
      </p:sp>
      <p:sp>
        <p:nvSpPr>
          <p:cNvPr id="8200" name="Rectangle 8"/>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Tahoma" charset="0"/>
              </a:defRPr>
            </a:lvl1pPr>
          </a:lstStyle>
          <a:p>
            <a:pPr>
              <a:defRPr/>
            </a:pPr>
            <a:endParaRPr lang="en-US"/>
          </a:p>
        </p:txBody>
      </p:sp>
      <p:sp>
        <p:nvSpPr>
          <p:cNvPr id="8201" name="Rectangle 9"/>
          <p:cNvSpPr>
            <a:spLocks noGrp="1" noChangeArrowheads="1"/>
          </p:cNvSpPr>
          <p:nvPr>
            <p:ph type="sldNum" sz="quarter" idx="4"/>
          </p:nvPr>
        </p:nvSpPr>
        <p:spPr bwMode="auto">
          <a:xfrm>
            <a:off x="8737600" y="6248400"/>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391A0D18-2E44-4D23-8354-04EBDE576366}" type="slidenum">
              <a:rPr lang="en-US" altLang="en-US"/>
              <a:pPr/>
              <a:t>‹#›</a:t>
            </a:fld>
            <a:endParaRPr lang="en-US" altLang="en-US"/>
          </a:p>
        </p:txBody>
      </p:sp>
    </p:spTree>
    <p:extLst>
      <p:ext uri="{BB962C8B-B14F-4D97-AF65-F5344CB8AC3E}">
        <p14:creationId xmlns:p14="http://schemas.microsoft.com/office/powerpoint/2010/main" val="3692383396"/>
      </p:ext>
    </p:extLst>
  </p:cSld>
  <p:clrMap bg1="dk2" tx1="lt1" bg2="dk1"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80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25913787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283" y="274638"/>
            <a:ext cx="11269113" cy="685995"/>
          </a:xfrm>
          <a:prstGeom prst="rect">
            <a:avLst/>
          </a:prstGeom>
        </p:spPr>
        <p:txBody>
          <a:bodyPr vert="horz" lIns="91440" tIns="45720" rIns="91440" bIns="45720" rtlCol="0" anchor="t" anchorCtr="0">
            <a:normAutofit/>
          </a:bodyPr>
          <a:lstStyle/>
          <a:p>
            <a:r>
              <a:rPr lang="en-US" dirty="0"/>
              <a:t>Click to edit Master title style</a:t>
            </a:r>
          </a:p>
        </p:txBody>
      </p:sp>
      <p:sp>
        <p:nvSpPr>
          <p:cNvPr id="3" name="Text Placeholder 2"/>
          <p:cNvSpPr>
            <a:spLocks noGrp="1"/>
          </p:cNvSpPr>
          <p:nvPr>
            <p:ph type="body" idx="1"/>
          </p:nvPr>
        </p:nvSpPr>
        <p:spPr>
          <a:xfrm>
            <a:off x="459252" y="1178560"/>
            <a:ext cx="11281464" cy="470864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35980" y="6330916"/>
            <a:ext cx="9434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2AFBE28D-E060-1342-8D29-A6F11481AFD4}" type="datetime1">
              <a:rPr lang="en-US" smtClean="0"/>
              <a:pPr/>
              <a:t>2/27/2025</a:t>
            </a:fld>
            <a:endParaRPr lang="en-US" dirty="0"/>
          </a:p>
        </p:txBody>
      </p:sp>
      <p:sp>
        <p:nvSpPr>
          <p:cNvPr id="6" name="Slide Number Placeholder 5"/>
          <p:cNvSpPr>
            <a:spLocks noGrp="1"/>
          </p:cNvSpPr>
          <p:nvPr>
            <p:ph type="sldNum" sz="quarter" idx="4"/>
          </p:nvPr>
        </p:nvSpPr>
        <p:spPr>
          <a:xfrm>
            <a:off x="5296483" y="6330916"/>
            <a:ext cx="498806" cy="269738"/>
          </a:xfrm>
          <a:prstGeom prst="rect">
            <a:avLst/>
          </a:prstGeom>
        </p:spPr>
        <p:txBody>
          <a:bodyPr vert="horz" lIns="91440" tIns="45720" rIns="91440" bIns="45720" rtlCol="0" anchor="ctr"/>
          <a:lstStyle>
            <a:lvl1pPr algn="ctr">
              <a:defRPr sz="1200">
                <a:solidFill>
                  <a:schemeClr val="tx2"/>
                </a:solidFill>
                <a:latin typeface="Arial" pitchFamily="34" charset="0"/>
                <a:cs typeface="Arial" pitchFamily="34" charset="0"/>
              </a:defRPr>
            </a:lvl1pPr>
          </a:lstStyle>
          <a:p>
            <a:fld id="{72410227-0A74-4DD0-97A1-EFCFB8B7378B}" type="slidenum">
              <a:rPr lang="en-US" smtClean="0"/>
              <a:pPr/>
              <a:t>‹#›</a:t>
            </a:fld>
            <a:endParaRPr lang="en-US" dirty="0"/>
          </a:p>
        </p:txBody>
      </p:sp>
    </p:spTree>
    <p:extLst>
      <p:ext uri="{BB962C8B-B14F-4D97-AF65-F5344CB8AC3E}">
        <p14:creationId xmlns:p14="http://schemas.microsoft.com/office/powerpoint/2010/main" val="199872067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hdr="0" ftr="0" dt="0"/>
  <p:txStyles>
    <p:titleStyle>
      <a:lvl1pPr algn="l" defTabSz="914400" rtl="0" eaLnBrk="1" latinLnBrk="0" hangingPunct="1">
        <a:spcBef>
          <a:spcPct val="0"/>
        </a:spcBef>
        <a:buNone/>
        <a:defRPr sz="3400" b="0" i="0" kern="1200">
          <a:solidFill>
            <a:schemeClr val="tx2"/>
          </a:solidFill>
          <a:latin typeface="Avenir Next LT Pro Demi" panose="020B0704020202020204" pitchFamily="34" charset="0"/>
          <a:ea typeface="+mj-ea"/>
          <a:cs typeface="Arial" pitchFamily="34" charset="0"/>
        </a:defRPr>
      </a:lvl1pPr>
    </p:titleStyle>
    <p:bodyStyle>
      <a:lvl1pPr marL="342900" indent="-342900" algn="l" defTabSz="914400" rtl="0" eaLnBrk="1" latinLnBrk="0" hangingPunct="1">
        <a:spcBef>
          <a:spcPct val="20000"/>
        </a:spcBef>
        <a:buClr>
          <a:schemeClr val="tx2"/>
        </a:buClr>
        <a:buSzPct val="100000"/>
        <a:buFont typeface="Arial" pitchFamily="34" charset="0"/>
        <a:buChar char="»"/>
        <a:defRPr sz="2800" kern="1200">
          <a:solidFill>
            <a:schemeClr val="tx1"/>
          </a:solidFill>
          <a:latin typeface="Avenir Next LT Pro" panose="020B0504020202020204" pitchFamily="34" charset="0"/>
          <a:ea typeface="+mn-ea"/>
          <a:cs typeface="Arial" pitchFamily="34" charset="0"/>
        </a:defRPr>
      </a:lvl1pPr>
      <a:lvl2pPr marL="742950" indent="-285750" algn="l" defTabSz="914400" rtl="0" eaLnBrk="1" latinLnBrk="0" hangingPunct="1">
        <a:spcBef>
          <a:spcPct val="20000"/>
        </a:spcBef>
        <a:buClr>
          <a:schemeClr val="tx2"/>
        </a:buClr>
        <a:buFont typeface="Wingdings" pitchFamily="2" charset="2"/>
        <a:buChar char="§"/>
        <a:defRPr sz="2400" kern="1200">
          <a:solidFill>
            <a:schemeClr val="tx1"/>
          </a:solidFill>
          <a:latin typeface="Avenir Next LT Pro" panose="020B0504020202020204" pitchFamily="34" charset="0"/>
          <a:ea typeface="+mn-ea"/>
          <a:cs typeface="Arial" pitchFamily="34" charset="0"/>
        </a:defRPr>
      </a:lvl2pPr>
      <a:lvl3pPr marL="1143000" indent="-228600" algn="l" defTabSz="914400" rtl="0" eaLnBrk="1" latinLnBrk="0" hangingPunct="1">
        <a:spcBef>
          <a:spcPct val="20000"/>
        </a:spcBef>
        <a:buClr>
          <a:schemeClr val="tx2"/>
        </a:buClr>
        <a:buFont typeface="Arial" pitchFamily="34" charset="0"/>
        <a:buChar char="•"/>
        <a:defRPr sz="2000" kern="1200">
          <a:solidFill>
            <a:schemeClr val="tx1"/>
          </a:solidFill>
          <a:latin typeface="Avenir Next LT Pro" panose="020B0504020202020204" pitchFamily="34" charset="0"/>
          <a:ea typeface="+mn-ea"/>
          <a:cs typeface="Arial" pitchFamily="34" charset="0"/>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Next LT Pro" panose="020B0504020202020204" pitchFamily="34" charset="0"/>
          <a:ea typeface="+mn-ea"/>
          <a:cs typeface="Arial" pitchFamily="34" charset="0"/>
        </a:defRPr>
      </a:lvl4pPr>
      <a:lvl5pPr marL="2057400" indent="-228600" algn="l" defTabSz="914400" rtl="0" eaLnBrk="1" latinLnBrk="0" hangingPunct="1">
        <a:spcBef>
          <a:spcPct val="20000"/>
        </a:spcBef>
        <a:buClr>
          <a:schemeClr val="tx2"/>
        </a:buClr>
        <a:buFont typeface="Arial" pitchFamily="34" charset="0"/>
        <a:buChar char="»"/>
        <a:defRPr sz="1800" kern="1200">
          <a:solidFill>
            <a:schemeClr val="tx1"/>
          </a:solidFill>
          <a:latin typeface="Avenir Next LT Pro" panose="020B0504020202020204"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279248635"/>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41.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24.jp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3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35.xml"/><Relationship Id="rId4" Type="http://schemas.openxmlformats.org/officeDocument/2006/relationships/hyperlink" Target="http://www.fire.lacounty.gov/"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39.jpeg"/><Relationship Id="rId1" Type="http://schemas.openxmlformats.org/officeDocument/2006/relationships/slideLayout" Target="../slideLayouts/slideLayout5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5.jpeg"/><Relationship Id="rId1" Type="http://schemas.openxmlformats.org/officeDocument/2006/relationships/slideLayout" Target="../slideLayouts/slideLayout53.xml"/><Relationship Id="rId6" Type="http://schemas.openxmlformats.org/officeDocument/2006/relationships/image" Target="../media/image46.png"/><Relationship Id="rId5" Type="http://schemas.openxmlformats.org/officeDocument/2006/relationships/image" Target="../media/image44.svg"/><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7.jpeg"/><Relationship Id="rId1" Type="http://schemas.openxmlformats.org/officeDocument/2006/relationships/slideLayout" Target="../slideLayouts/slideLayout53.xml"/><Relationship Id="rId5" Type="http://schemas.openxmlformats.org/officeDocument/2006/relationships/image" Target="../media/image44.svg"/><Relationship Id="rId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48.jpeg"/><Relationship Id="rId1" Type="http://schemas.openxmlformats.org/officeDocument/2006/relationships/slideLayout" Target="../slideLayouts/slideLayout5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39.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49.jpeg"/><Relationship Id="rId1" Type="http://schemas.openxmlformats.org/officeDocument/2006/relationships/slideLayout" Target="../slideLayouts/slideLayout5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 Id="rId9" Type="http://schemas.openxmlformats.org/officeDocument/2006/relationships/image" Target="../media/image51.sv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53.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png"/></Relationships>
</file>

<file path=ppt/slides/_rels/slide4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image" Target="../media/image52.jpeg"/><Relationship Id="rId1" Type="http://schemas.openxmlformats.org/officeDocument/2006/relationships/slideLayout" Target="../slideLayouts/slideLayout53.xml"/><Relationship Id="rId6" Type="http://schemas.openxmlformats.org/officeDocument/2006/relationships/image" Target="../media/image53.jpeg"/><Relationship Id="rId5" Type="http://schemas.openxmlformats.org/officeDocument/2006/relationships/image" Target="../media/image45.jpeg"/><Relationship Id="rId4" Type="http://schemas.openxmlformats.org/officeDocument/2006/relationships/image" Target="../media/image41.svg"/><Relationship Id="rId9" Type="http://schemas.openxmlformats.org/officeDocument/2006/relationships/image" Target="../media/image44.sv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52.jpeg"/><Relationship Id="rId1" Type="http://schemas.openxmlformats.org/officeDocument/2006/relationships/slideLayout" Target="../slideLayouts/slideLayout53.xml"/><Relationship Id="rId5" Type="http://schemas.openxmlformats.org/officeDocument/2006/relationships/image" Target="../media/image44.svg"/><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svg"/><Relationship Id="rId2" Type="http://schemas.openxmlformats.org/officeDocument/2006/relationships/image" Target="../media/image48.jpeg"/><Relationship Id="rId1" Type="http://schemas.openxmlformats.org/officeDocument/2006/relationships/slideLayout" Target="../slideLayouts/slideLayout5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svg"/></Relationships>
</file>

<file path=ppt/slides/_rels/slide4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8.xml"/></Relationships>
</file>

<file path=ppt/slides/_rels/slide4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4.xml"/></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56.png"/><Relationship Id="rId5" Type="http://schemas.openxmlformats.org/officeDocument/2006/relationships/hyperlink" Target="http://www.socalgas.com/Fires" TargetMode="External"/><Relationship Id="rId4" Type="http://schemas.openxmlformats.org/officeDocument/2006/relationships/notesSlide" Target="../notesSlides/notesSlide30.xml"/></Relationships>
</file>

<file path=ppt/slides/_rels/slide5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2.xml"/><Relationship Id="rId1" Type="http://schemas.openxmlformats.org/officeDocument/2006/relationships/slideLayout" Target="../slideLayouts/slideLayout69.xml"/><Relationship Id="rId4" Type="http://schemas.openxmlformats.org/officeDocument/2006/relationships/image" Target="../media/image58.png"/></Relationships>
</file>

<file path=ppt/slides/_rels/slide5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3.xml"/><Relationship Id="rId1" Type="http://schemas.openxmlformats.org/officeDocument/2006/relationships/slideLayout" Target="../slideLayouts/slideLayout71.xml"/><Relationship Id="rId5" Type="http://schemas.openxmlformats.org/officeDocument/2006/relationships/image" Target="../media/image61.jpe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4.xml"/><Relationship Id="rId1" Type="http://schemas.openxmlformats.org/officeDocument/2006/relationships/slideLayout" Target="../slideLayouts/slideLayout71.xml"/><Relationship Id="rId5" Type="http://schemas.openxmlformats.org/officeDocument/2006/relationships/image" Target="../media/image62.png"/><Relationship Id="rId4" Type="http://schemas.openxmlformats.org/officeDocument/2006/relationships/image" Target="../media/image60.png"/></Relationships>
</file>

<file path=ppt/slides/_rels/slide5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5.xml"/><Relationship Id="rId1" Type="http://schemas.openxmlformats.org/officeDocument/2006/relationships/slideLayout" Target="../slideLayouts/slideLayout7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6.xml"/><Relationship Id="rId1" Type="http://schemas.openxmlformats.org/officeDocument/2006/relationships/slideLayout" Target="../slideLayouts/slideLayout71.xml"/><Relationship Id="rId5" Type="http://schemas.openxmlformats.org/officeDocument/2006/relationships/image" Target="../media/image65.jpeg"/><Relationship Id="rId4" Type="http://schemas.openxmlformats.org/officeDocument/2006/relationships/image" Target="../media/image60.png"/></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71.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38.xml"/><Relationship Id="rId1" Type="http://schemas.openxmlformats.org/officeDocument/2006/relationships/slideLayout" Target="../slideLayouts/slideLayout71.xml"/><Relationship Id="rId5" Type="http://schemas.openxmlformats.org/officeDocument/2006/relationships/image" Target="../media/image69.png"/><Relationship Id="rId4" Type="http://schemas.openxmlformats.org/officeDocument/2006/relationships/image" Target="../media/image60.png"/></Relationships>
</file>

<file path=ppt/slides/_rels/slide59.xml.rels><?xml version="1.0" encoding="UTF-8" standalone="yes"?>
<Relationships xmlns="http://schemas.openxmlformats.org/package/2006/relationships"><Relationship Id="rId3" Type="http://schemas.openxmlformats.org/officeDocument/2006/relationships/image" Target="../media/image59.jpg"/><Relationship Id="rId7"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71.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0.xml"/><Relationship Id="rId1" Type="http://schemas.openxmlformats.org/officeDocument/2006/relationships/slideLayout" Target="../slideLayouts/slideLayout71.xml"/><Relationship Id="rId4" Type="http://schemas.openxmlformats.org/officeDocument/2006/relationships/image" Target="../media/image60.png"/></Relationships>
</file>

<file path=ppt/slides/_rels/slide6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1" cy="7125730"/>
          </a:xfrm>
          <a:prstGeom prst="rect">
            <a:avLst/>
          </a:prstGeom>
        </p:spPr>
      </p:pic>
    </p:spTree>
    <p:extLst>
      <p:ext uri="{BB962C8B-B14F-4D97-AF65-F5344CB8AC3E}">
        <p14:creationId xmlns:p14="http://schemas.microsoft.com/office/powerpoint/2010/main" val="29334422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310066"/>
            <a:ext cx="9523592" cy="1165904"/>
          </a:xfrm>
        </p:spPr>
        <p:txBody>
          <a:bodyPr>
            <a:noAutofit/>
          </a:bodyPr>
          <a:lstStyle/>
          <a:p>
            <a:pPr algn="ctr"/>
            <a:r>
              <a:rPr lang="en-US" sz="4800" b="1" dirty="0">
                <a:solidFill>
                  <a:srgbClr val="B66015"/>
                </a:solidFill>
                <a:latin typeface="+mn-lt"/>
              </a:rPr>
              <a:t>Emergency Preparedness</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10</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10</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
        <p:nvSpPr>
          <p:cNvPr id="12" name="Content Placeholder 4"/>
          <p:cNvSpPr>
            <a:spLocks noGrp="1"/>
          </p:cNvSpPr>
          <p:nvPr>
            <p:ph idx="1"/>
          </p:nvPr>
        </p:nvSpPr>
        <p:spPr>
          <a:xfrm>
            <a:off x="838200" y="1371173"/>
            <a:ext cx="10515600" cy="1841659"/>
          </a:xfrm>
        </p:spPr>
        <p:txBody>
          <a:bodyPr>
            <a:noAutofit/>
          </a:bodyPr>
          <a:lstStyle/>
          <a:p>
            <a:r>
              <a:rPr lang="en-US" sz="3200" dirty="0"/>
              <a:t>The City of Claremont and the Claremont Police Department encourage residents and business owners to prepare for all emergencies. </a:t>
            </a:r>
          </a:p>
          <a:p>
            <a:r>
              <a:rPr lang="en-US" sz="3200" dirty="0"/>
              <a:t>Emergencies and critical events may include man-made incidents or natural disasters. </a:t>
            </a:r>
          </a:p>
          <a:p>
            <a:r>
              <a:rPr lang="en-US" sz="3200" dirty="0"/>
              <a:t>The most prominent threats to our area include Earthquake, Wildland fires, and severe weather.</a:t>
            </a:r>
          </a:p>
          <a:p>
            <a:r>
              <a:rPr lang="en-US" sz="3200" dirty="0"/>
              <a:t>Resources for personal emergency preparedness are available online and in the foyer (flyers).</a:t>
            </a:r>
          </a:p>
          <a:p>
            <a:pPr marL="0" indent="0">
              <a:buNone/>
            </a:pPr>
            <a:endParaRPr lang="en-US" sz="3200" dirty="0"/>
          </a:p>
        </p:txBody>
      </p:sp>
    </p:spTree>
    <p:extLst>
      <p:ext uri="{BB962C8B-B14F-4D97-AF65-F5344CB8AC3E}">
        <p14:creationId xmlns:p14="http://schemas.microsoft.com/office/powerpoint/2010/main" val="753024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11</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11</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25" y="304800"/>
            <a:ext cx="4435617" cy="573940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258" y="304800"/>
            <a:ext cx="4554589" cy="5894173"/>
          </a:xfrm>
          <a:prstGeom prst="rect">
            <a:avLst/>
          </a:prstGeom>
        </p:spPr>
      </p:pic>
    </p:spTree>
    <p:extLst>
      <p:ext uri="{BB962C8B-B14F-4D97-AF65-F5344CB8AC3E}">
        <p14:creationId xmlns:p14="http://schemas.microsoft.com/office/powerpoint/2010/main" val="25978390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12</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12</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700" y="222421"/>
            <a:ext cx="4384332" cy="567273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1817" y="354230"/>
            <a:ext cx="4281724" cy="5541055"/>
          </a:xfrm>
          <a:prstGeom prst="rect">
            <a:avLst/>
          </a:prstGeom>
        </p:spPr>
      </p:pic>
    </p:spTree>
    <p:extLst>
      <p:ext uri="{BB962C8B-B14F-4D97-AF65-F5344CB8AC3E}">
        <p14:creationId xmlns:p14="http://schemas.microsoft.com/office/powerpoint/2010/main" val="3341634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3158" y="1598424"/>
            <a:ext cx="9523592" cy="1165904"/>
          </a:xfrm>
        </p:spPr>
        <p:txBody>
          <a:bodyPr>
            <a:noAutofit/>
          </a:bodyPr>
          <a:lstStyle/>
          <a:p>
            <a:pPr algn="ctr"/>
            <a:r>
              <a:rPr lang="en-US" sz="4800" b="1" dirty="0">
                <a:solidFill>
                  <a:srgbClr val="B66015"/>
                </a:solidFill>
                <a:latin typeface="+mn-lt"/>
              </a:rPr>
              <a:t>There are additional handouts available to take home in the foyer, including…</a:t>
            </a:r>
            <a:br>
              <a:rPr lang="en-US" sz="4800" b="1" dirty="0">
                <a:solidFill>
                  <a:srgbClr val="B66015"/>
                </a:solidFill>
                <a:latin typeface="+mn-lt"/>
              </a:rPr>
            </a:br>
            <a:br>
              <a:rPr lang="en-US" sz="4800" b="1" dirty="0">
                <a:solidFill>
                  <a:srgbClr val="B66015"/>
                </a:solidFill>
                <a:latin typeface="+mn-lt"/>
              </a:rPr>
            </a:br>
            <a:br>
              <a:rPr lang="en-US" sz="4800" b="1" dirty="0">
                <a:solidFill>
                  <a:srgbClr val="B66015"/>
                </a:solidFill>
                <a:latin typeface="+mn-lt"/>
              </a:rPr>
            </a:br>
            <a:endParaRPr lang="en-US" sz="4800" b="1" dirty="0">
              <a:solidFill>
                <a:srgbClr val="B66015"/>
              </a:solidFill>
              <a:latin typeface="+mn-lt"/>
            </a:endParaRP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13</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13</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
        <p:nvSpPr>
          <p:cNvPr id="12" name="Content Placeholder 4"/>
          <p:cNvSpPr>
            <a:spLocks noGrp="1"/>
          </p:cNvSpPr>
          <p:nvPr>
            <p:ph idx="1"/>
          </p:nvPr>
        </p:nvSpPr>
        <p:spPr>
          <a:xfrm>
            <a:off x="838200" y="2334632"/>
            <a:ext cx="10515600" cy="1228735"/>
          </a:xfrm>
        </p:spPr>
        <p:txBody>
          <a:bodyPr>
            <a:noAutofit/>
          </a:bodyPr>
          <a:lstStyle/>
          <a:p>
            <a:r>
              <a:rPr lang="en-US" sz="3200" dirty="0"/>
              <a:t>Emergency Preparedness Guide for Older Adults, Individuals with Disabilities, and People with Access and Functional Needs</a:t>
            </a:r>
          </a:p>
          <a:p>
            <a:r>
              <a:rPr lang="en-US" sz="3200" dirty="0"/>
              <a:t>City Communication Flyer</a:t>
            </a:r>
          </a:p>
          <a:p>
            <a:r>
              <a:rPr lang="en-US" sz="3200" dirty="0"/>
              <a:t>FAQ about 2020 Fire Hazard Severity Zones (CAL FIRE)</a:t>
            </a:r>
          </a:p>
          <a:p>
            <a:r>
              <a:rPr lang="en-US" sz="3200" dirty="0"/>
              <a:t>Information from partner agencies</a:t>
            </a:r>
          </a:p>
          <a:p>
            <a:endParaRPr lang="en-US" sz="3200" dirty="0"/>
          </a:p>
          <a:p>
            <a:pPr marL="0" indent="0">
              <a:buNone/>
            </a:pPr>
            <a:endParaRPr lang="en-US" sz="3200" dirty="0"/>
          </a:p>
          <a:p>
            <a:pPr marL="0" indent="0">
              <a:buNone/>
            </a:pPr>
            <a:endParaRPr lang="en-US" sz="3200" dirty="0"/>
          </a:p>
        </p:txBody>
      </p:sp>
    </p:spTree>
    <p:extLst>
      <p:ext uri="{BB962C8B-B14F-4D97-AF65-F5344CB8AC3E}">
        <p14:creationId xmlns:p14="http://schemas.microsoft.com/office/powerpoint/2010/main" val="12572209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2435428"/>
            <a:ext cx="9523592" cy="1165904"/>
          </a:xfrm>
        </p:spPr>
        <p:txBody>
          <a:bodyPr>
            <a:noAutofit/>
          </a:bodyPr>
          <a:lstStyle/>
          <a:p>
            <a:pPr algn="ctr"/>
            <a:r>
              <a:rPr lang="en-US" sz="4800" b="1" dirty="0">
                <a:solidFill>
                  <a:srgbClr val="B66015"/>
                </a:solidFill>
                <a:latin typeface="+mn-lt"/>
              </a:rPr>
              <a:t>Battalion Chief Noble Robinson </a:t>
            </a:r>
            <a:r>
              <a:rPr lang="en-US" i="1" dirty="0" err="1">
                <a:solidFill>
                  <a:srgbClr val="B66015"/>
                </a:solidFill>
                <a:latin typeface="+mn-lt"/>
              </a:rPr>
              <a:t>LACoFD</a:t>
            </a:r>
            <a:endParaRPr lang="en-US" i="1" dirty="0">
              <a:solidFill>
                <a:srgbClr val="B66015"/>
              </a:solidFill>
              <a:latin typeface="+mn-lt"/>
            </a:endParaRP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14</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14</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23119818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1981200" y="2133600"/>
            <a:ext cx="8229600" cy="4267200"/>
          </a:xfrm>
        </p:spPr>
        <p:txBody>
          <a:bodyPr/>
          <a:lstStyle/>
          <a:p>
            <a:pPr eaLnBrk="1" hangingPunct="1">
              <a:defRPr/>
            </a:pPr>
            <a:r>
              <a:rPr lang="en-US"/>
              <a:t>The Ready, Set, Go! Personal Wildfire Action Plan gives you the tips and tools you need to successfully prepare for a wildfire. </a:t>
            </a:r>
          </a:p>
          <a:p>
            <a:pPr eaLnBrk="1" hangingPunct="1">
              <a:defRPr/>
            </a:pPr>
            <a:endParaRPr lang="en-US"/>
          </a:p>
          <a:p>
            <a:pPr eaLnBrk="1" hangingPunct="1">
              <a:defRPr/>
            </a:pPr>
            <a:r>
              <a:rPr lang="en-US"/>
              <a:t>Ready, Set, Go! will help you protect yourself, your family, and your property from a devastating wildfire.</a:t>
            </a:r>
          </a:p>
          <a:p>
            <a:pPr eaLnBrk="1" hangingPunct="1">
              <a:defRPr/>
            </a:pPr>
            <a:endParaRPr lang="en-US"/>
          </a:p>
        </p:txBody>
      </p:sp>
      <p:pic>
        <p:nvPicPr>
          <p:cNvPr id="4099" name="Picture 6" descr="Ready Set Go Graphi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44475"/>
            <a:ext cx="8229600" cy="167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35843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dirty="0"/>
              <a:t>GET </a:t>
            </a:r>
            <a:r>
              <a:rPr lang="en-US" i="1" dirty="0"/>
              <a:t>READY</a:t>
            </a:r>
            <a:r>
              <a:rPr lang="en-US" dirty="0"/>
              <a:t>   Home Hardening</a:t>
            </a:r>
            <a:br>
              <a:rPr lang="en-US" dirty="0"/>
            </a:br>
            <a:r>
              <a:rPr lang="en-US" dirty="0"/>
              <a:t>What is a “Hardened” Home?</a:t>
            </a:r>
          </a:p>
        </p:txBody>
      </p:sp>
      <p:sp>
        <p:nvSpPr>
          <p:cNvPr id="19459" name="Rectangle 3"/>
          <p:cNvSpPr>
            <a:spLocks noGrp="1" noChangeArrowheads="1"/>
          </p:cNvSpPr>
          <p:nvPr>
            <p:ph type="body" idx="1"/>
          </p:nvPr>
        </p:nvSpPr>
        <p:spPr>
          <a:xfrm>
            <a:off x="1981200" y="1600200"/>
            <a:ext cx="3352800" cy="4495800"/>
          </a:xfrm>
        </p:spPr>
        <p:txBody>
          <a:bodyPr/>
          <a:lstStyle/>
          <a:p>
            <a:pPr eaLnBrk="1" hangingPunct="1">
              <a:defRPr/>
            </a:pPr>
            <a:r>
              <a:rPr lang="en-US" sz="2800" dirty="0"/>
              <a:t>A “Hardened Home” is a structure that is not receptive to ignition from embers.  This will give your home the best chance of surviving a wildfire.</a:t>
            </a:r>
          </a:p>
        </p:txBody>
      </p:sp>
      <p:pic>
        <p:nvPicPr>
          <p:cNvPr id="5124" name="Picture 4" descr="DSC_0580"/>
          <p:cNvPicPr>
            <a:picLocks noChangeAspect="1" noChangeArrowheads="1"/>
          </p:cNvPicPr>
          <p:nvPr/>
        </p:nvPicPr>
        <p:blipFill>
          <a:blip r:embed="rId3" cstate="print">
            <a:extLst>
              <a:ext uri="{28A0092B-C50C-407E-A947-70E740481C1C}">
                <a14:useLocalDpi xmlns:a14="http://schemas.microsoft.com/office/drawing/2010/main" val="0"/>
              </a:ext>
            </a:extLst>
          </a:blip>
          <a:srcRect t="14635"/>
          <a:stretch>
            <a:fillRect/>
          </a:stretch>
        </p:blipFill>
        <p:spPr bwMode="auto">
          <a:xfrm>
            <a:off x="5867401" y="1589088"/>
            <a:ext cx="3929063"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22281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defRPr/>
            </a:pPr>
            <a:r>
              <a:rPr lang="en-US" sz="4400" kern="1200" dirty="0">
                <a:solidFill>
                  <a:schemeClr val="tx2">
                    <a:lumMod val="90000"/>
                  </a:schemeClr>
                </a:solidFill>
                <a:effectLst/>
                <a:latin typeface="Calibri Light" panose="020F0302020204030204"/>
              </a:rPr>
              <a:t>Roof and Rain Gutters</a:t>
            </a:r>
            <a:endParaRPr lang="en-US" dirty="0">
              <a:solidFill>
                <a:schemeClr val="tx2">
                  <a:lumMod val="90000"/>
                </a:schemeClr>
              </a:solidFill>
            </a:endParaRPr>
          </a:p>
        </p:txBody>
      </p:sp>
      <p:sp>
        <p:nvSpPr>
          <p:cNvPr id="3" name="Content Placeholder 2"/>
          <p:cNvSpPr>
            <a:spLocks noGrp="1"/>
          </p:cNvSpPr>
          <p:nvPr>
            <p:ph idx="1"/>
          </p:nvPr>
        </p:nvSpPr>
        <p:spPr/>
        <p:txBody>
          <a:bodyPr/>
          <a:lstStyle/>
          <a:p>
            <a:pPr>
              <a:defRPr/>
            </a:pPr>
            <a:endParaRPr lang="en-US" dirty="0"/>
          </a:p>
        </p:txBody>
      </p:sp>
      <p:sp>
        <p:nvSpPr>
          <p:cNvPr id="4" name="Text Placeholder 3"/>
          <p:cNvSpPr>
            <a:spLocks noGrp="1"/>
          </p:cNvSpPr>
          <p:nvPr>
            <p:ph type="body" sz="half" idx="2"/>
          </p:nvPr>
        </p:nvSpPr>
        <p:spPr>
          <a:xfrm>
            <a:off x="609601" y="1509241"/>
            <a:ext cx="4011084" cy="4691063"/>
          </a:xfrm>
        </p:spPr>
        <p:txBody>
          <a:bodyPr/>
          <a:lstStyle/>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Class A roof – Asphalt, cement, metal, and clay shingles. </a:t>
            </a:r>
            <a:r>
              <a:rPr lang="en-US" sz="2000" b="1" kern="1200" dirty="0">
                <a:solidFill>
                  <a:prstClr val="white"/>
                </a:solidFill>
                <a:effectLst/>
                <a:latin typeface="Calibri" panose="020F0502020204030204"/>
              </a:rPr>
              <a:t>NOT</a:t>
            </a:r>
            <a:r>
              <a:rPr lang="en-US" sz="2000" kern="1200" dirty="0">
                <a:solidFill>
                  <a:prstClr val="white"/>
                </a:solidFill>
                <a:effectLst/>
                <a:latin typeface="Calibri" panose="020F0502020204030204"/>
              </a:rPr>
              <a:t> wood shingles.</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Check for any crack or gaps in roof where embers could get in.</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Cleanliness of roof is important.  Clean channels crevasses nooks and crannies.  Free of debris, leaf liter, and pine needles </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Rain gutters – inspect and clean, remove any ignitable material</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Inspect annually and often.  Recommended before summer and after wind events. </a:t>
            </a:r>
          </a:p>
          <a:p>
            <a:pPr>
              <a:defRPr/>
            </a:pPr>
            <a:endParaRPr lang="en-US" dirty="0"/>
          </a:p>
        </p:txBody>
      </p:sp>
      <p:pic>
        <p:nvPicPr>
          <p:cNvPr id="7173" name="Picture 4" descr="A picture containing ground, outdo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3814" y="307976"/>
            <a:ext cx="4251325" cy="281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5" descr="A picture containing oven, gr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1" y="3248026"/>
            <a:ext cx="4068763"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87537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br>
              <a:rPr lang="en-US" sz="3200" dirty="0"/>
            </a:br>
            <a:r>
              <a:rPr lang="en-US" sz="3200" dirty="0"/>
              <a:t>					</a:t>
            </a:r>
            <a:br>
              <a:rPr lang="en-US" sz="3200" dirty="0"/>
            </a:br>
            <a:br>
              <a:rPr lang="en-US" sz="3200" dirty="0"/>
            </a:br>
            <a:br>
              <a:rPr lang="en-US" sz="3200" dirty="0"/>
            </a:br>
            <a:br>
              <a:rPr lang="en-US" sz="3200" dirty="0"/>
            </a:br>
            <a:br>
              <a:rPr lang="en-US" sz="3200" dirty="0"/>
            </a:br>
            <a:br>
              <a:rPr lang="en-US" sz="3200" dirty="0"/>
            </a:br>
            <a:br>
              <a:rPr lang="en-US" sz="3200" dirty="0"/>
            </a:br>
            <a:r>
              <a:rPr lang="en-US" sz="3200" b="0" dirty="0"/>
              <a:t>GET</a:t>
            </a:r>
            <a:r>
              <a:rPr lang="en-US" sz="3200" dirty="0"/>
              <a:t> </a:t>
            </a:r>
            <a:r>
              <a:rPr lang="en-US" sz="3200" i="1" dirty="0"/>
              <a:t>READY</a:t>
            </a:r>
            <a:br>
              <a:rPr lang="en-US" dirty="0"/>
            </a:br>
            <a:br>
              <a:rPr lang="en-US" dirty="0"/>
            </a:br>
            <a:endParaRPr lang="en-US" dirty="0"/>
          </a:p>
        </p:txBody>
      </p:sp>
      <p:sp>
        <p:nvSpPr>
          <p:cNvPr id="3" name="Content Placeholder 2"/>
          <p:cNvSpPr>
            <a:spLocks noGrp="1"/>
          </p:cNvSpPr>
          <p:nvPr>
            <p:ph idx="1"/>
          </p:nvPr>
        </p:nvSpPr>
        <p:spPr/>
        <p:txBody>
          <a:bodyPr/>
          <a:lstStyle/>
          <a:p>
            <a:pPr>
              <a:defRPr/>
            </a:pPr>
            <a:r>
              <a:rPr lang="en-US" dirty="0"/>
              <a:t>Ember Entry Points</a:t>
            </a:r>
          </a:p>
        </p:txBody>
      </p:sp>
      <p:sp>
        <p:nvSpPr>
          <p:cNvPr id="4" name="Text Placeholder 3"/>
          <p:cNvSpPr>
            <a:spLocks noGrp="1"/>
          </p:cNvSpPr>
          <p:nvPr>
            <p:ph type="body" sz="half" idx="2"/>
          </p:nvPr>
        </p:nvSpPr>
        <p:spPr>
          <a:xfrm>
            <a:off x="1981201" y="3581400"/>
            <a:ext cx="3008313" cy="2971800"/>
          </a:xfrm>
        </p:spPr>
        <p:txBody>
          <a:bodyPr/>
          <a:lstStyle/>
          <a:p>
            <a:pPr eaLnBrk="1" fontAlgn="auto" hangingPunct="1">
              <a:lnSpc>
                <a:spcPct val="90000"/>
              </a:lnSpc>
              <a:spcBef>
                <a:spcPts val="1000"/>
              </a:spcBef>
              <a:spcAft>
                <a:spcPts val="0"/>
              </a:spcAft>
              <a:buClrTx/>
              <a:buSzTx/>
              <a:defRPr/>
            </a:pPr>
            <a:r>
              <a:rPr lang="en-US" sz="1800" b="1" kern="1200" dirty="0">
                <a:solidFill>
                  <a:prstClr val="white"/>
                </a:solidFill>
                <a:effectLst/>
                <a:latin typeface="Calibri" panose="020F0502020204030204"/>
              </a:rPr>
              <a:t>There are many ember entry points we can fortify. </a:t>
            </a:r>
          </a:p>
          <a:p>
            <a:pPr marL="285750" indent="-28575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prstClr val="white"/>
                </a:solidFill>
                <a:effectLst/>
                <a:latin typeface="Calibri" panose="020F0502020204030204"/>
              </a:rPr>
              <a:t>Windows</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prstClr val="white"/>
                </a:solidFill>
                <a:effectLst/>
                <a:latin typeface="Calibri" panose="020F0502020204030204"/>
              </a:rPr>
              <a:t> Exterior doors</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prstClr val="white"/>
                </a:solidFill>
                <a:effectLst/>
                <a:latin typeface="Calibri" panose="020F0502020204030204"/>
              </a:rPr>
              <a:t> Garage doors</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prstClr val="white"/>
                </a:solidFill>
                <a:effectLst/>
                <a:latin typeface="Calibri" panose="020F0502020204030204"/>
              </a:rPr>
              <a:t> Chimneys</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prstClr val="white"/>
                </a:solidFill>
                <a:effectLst/>
                <a:latin typeface="Calibri" panose="020F0502020204030204"/>
              </a:rPr>
              <a:t> Open eaves</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prstClr val="white"/>
                </a:solidFill>
                <a:effectLst/>
                <a:latin typeface="Calibri" panose="020F0502020204030204"/>
              </a:rPr>
              <a:t> Vents</a:t>
            </a:r>
          </a:p>
          <a:p>
            <a:pPr>
              <a:defRPr/>
            </a:pPr>
            <a:endParaRPr lang="en-US" dirty="0"/>
          </a:p>
        </p:txBody>
      </p:sp>
      <p:pic>
        <p:nvPicPr>
          <p:cNvPr id="9221" name="Picture 4" descr="A person taking a picture of a fire in the sky"/>
          <p:cNvPicPr>
            <a:picLocks noChangeAspect="1" noChangeArrowheads="1"/>
          </p:cNvPicPr>
          <p:nvPr/>
        </p:nvPicPr>
        <p:blipFill>
          <a:blip r:embed="rId3">
            <a:extLst>
              <a:ext uri="{28A0092B-C50C-407E-A947-70E740481C1C}">
                <a14:useLocalDpi xmlns:a14="http://schemas.microsoft.com/office/drawing/2010/main" val="0"/>
              </a:ext>
            </a:extLst>
          </a:blip>
          <a:srcRect r="21410" b="-2"/>
          <a:stretch>
            <a:fillRect/>
          </a:stretch>
        </p:blipFill>
        <p:spPr bwMode="auto">
          <a:xfrm>
            <a:off x="5638800" y="842963"/>
            <a:ext cx="4724400" cy="531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9426" y="854075"/>
            <a:ext cx="3889375"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75931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165958"/>
            <a:ext cx="4011084" cy="1162050"/>
          </a:xfrm>
        </p:spPr>
        <p:txBody>
          <a:bodyPr/>
          <a:lstStyle/>
          <a:p>
            <a:pPr>
              <a:defRPr/>
            </a:pPr>
            <a:r>
              <a:rPr lang="en-US" sz="4800" dirty="0"/>
              <a:t>Vents</a:t>
            </a:r>
          </a:p>
        </p:txBody>
      </p:sp>
      <p:sp>
        <p:nvSpPr>
          <p:cNvPr id="4" name="Text Placeholder 3"/>
          <p:cNvSpPr>
            <a:spLocks noGrp="1"/>
          </p:cNvSpPr>
          <p:nvPr>
            <p:ph type="body" sz="half" idx="2"/>
          </p:nvPr>
        </p:nvSpPr>
        <p:spPr>
          <a:xfrm>
            <a:off x="609601" y="1435101"/>
            <a:ext cx="4011084" cy="4908034"/>
          </a:xfrm>
        </p:spPr>
        <p:txBody>
          <a:bodyPr/>
          <a:lstStyle/>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Vents – Locate all vents, Dormer and ridge vents (roof),  Attic vents, gable vents , under eves, crawl space.  </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These vents are usually covered with a ¼ inch screen.  You will want to upgrade to a 1/8 inch or smaller metal screen or prefabricated spark resistant cover with grates and baffles to maximize protection against ember intrusion. </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No need to remove old screens you can in most cases add to the existing vent cover extra screen or bolt new cover over old one.</a:t>
            </a:r>
          </a:p>
          <a:p>
            <a:pPr>
              <a:defRPr/>
            </a:pPr>
            <a:endParaRPr lang="en-US" dirty="0"/>
          </a:p>
        </p:txBody>
      </p:sp>
      <p:pic>
        <p:nvPicPr>
          <p:cNvPr id="5" name="Picture 4" descr="A close-up of a microphone"/>
          <p:cNvPicPr>
            <a:picLocks noChangeAspect="1"/>
          </p:cNvPicPr>
          <p:nvPr/>
        </p:nvPicPr>
        <p:blipFill rotWithShape="1">
          <a:blip r:embed="rId3"/>
          <a:srcRect r="7467" b="3"/>
          <a:stretch/>
        </p:blipFill>
        <p:spPr>
          <a:xfrm>
            <a:off x="5304996" y="364230"/>
            <a:ext cx="4528524" cy="3849289"/>
          </a:xfrm>
          <a:custGeom>
            <a:avLst/>
            <a:gdLst/>
            <a:ahLst/>
            <a:cxnLst/>
            <a:rect l="l" t="t" r="r" b="b"/>
            <a:pathLst>
              <a:path w="3904500" h="3318846">
                <a:moveTo>
                  <a:pt x="0" y="0"/>
                </a:moveTo>
                <a:lnTo>
                  <a:pt x="3550823" y="0"/>
                </a:lnTo>
                <a:lnTo>
                  <a:pt x="3646046" y="156742"/>
                </a:lnTo>
                <a:cubicBezTo>
                  <a:pt x="3810874" y="460163"/>
                  <a:pt x="3904500" y="807876"/>
                  <a:pt x="3904500" y="1177456"/>
                </a:cubicBezTo>
                <a:cubicBezTo>
                  <a:pt x="3904500" y="2360113"/>
                  <a:pt x="2945767" y="3318846"/>
                  <a:pt x="1763110" y="3318846"/>
                </a:cubicBezTo>
                <a:cubicBezTo>
                  <a:pt x="1097866" y="3318846"/>
                  <a:pt x="503472" y="3015497"/>
                  <a:pt x="110709" y="2539579"/>
                </a:cubicBezTo>
                <a:lnTo>
                  <a:pt x="0" y="2391530"/>
                </a:lnTo>
                <a:close/>
              </a:path>
            </a:pathLst>
          </a:custGeom>
        </p:spPr>
      </p:pic>
      <p:pic>
        <p:nvPicPr>
          <p:cNvPr id="6" name="Picture 5" descr="A person holding a drill&#10;&#10;Description automatically generated with low confidence"/>
          <p:cNvPicPr>
            <a:picLocks noChangeAspect="1"/>
          </p:cNvPicPr>
          <p:nvPr/>
        </p:nvPicPr>
        <p:blipFill rotWithShape="1">
          <a:blip r:embed="rId4"/>
          <a:srcRect l="6875" r="16879" b="5"/>
          <a:stretch/>
        </p:blipFill>
        <p:spPr>
          <a:xfrm>
            <a:off x="7597345" y="3002690"/>
            <a:ext cx="2905897" cy="2905897"/>
          </a:xfrm>
          <a:custGeom>
            <a:avLst/>
            <a:gdLst/>
            <a:ahLst/>
            <a:cxnLst/>
            <a:rect l="l" t="t" r="r" b="b"/>
            <a:pathLst>
              <a:path w="2505456" h="2505456">
                <a:moveTo>
                  <a:pt x="1252728" y="0"/>
                </a:moveTo>
                <a:cubicBezTo>
                  <a:pt x="1944591" y="0"/>
                  <a:pt x="2505456" y="560865"/>
                  <a:pt x="2505456" y="1252728"/>
                </a:cubicBezTo>
                <a:cubicBezTo>
                  <a:pt x="2505456" y="1944591"/>
                  <a:pt x="1944591" y="2505456"/>
                  <a:pt x="1252728" y="2505456"/>
                </a:cubicBezTo>
                <a:cubicBezTo>
                  <a:pt x="560865" y="2505456"/>
                  <a:pt x="0" y="1944591"/>
                  <a:pt x="0" y="1252728"/>
                </a:cubicBezTo>
                <a:cubicBezTo>
                  <a:pt x="0" y="560865"/>
                  <a:pt x="560865" y="0"/>
                  <a:pt x="1252728" y="0"/>
                </a:cubicBezTo>
                <a:close/>
              </a:path>
            </a:pathLst>
          </a:custGeom>
        </p:spPr>
      </p:pic>
      <p:pic>
        <p:nvPicPr>
          <p:cNvPr id="7" name="Picture 6" descr="A picture containing white, step&#10;&#10;Description automatically generated"/>
          <p:cNvPicPr>
            <a:picLocks noChangeAspect="1"/>
          </p:cNvPicPr>
          <p:nvPr/>
        </p:nvPicPr>
        <p:blipFill rotWithShape="1">
          <a:blip r:embed="rId5"/>
          <a:srcRect l="25096" r="2" b="2"/>
          <a:stretch/>
        </p:blipFill>
        <p:spPr>
          <a:xfrm>
            <a:off x="5565595" y="3993290"/>
            <a:ext cx="1962011" cy="1962011"/>
          </a:xfrm>
          <a:custGeom>
            <a:avLst/>
            <a:gdLst/>
            <a:ahLst/>
            <a:cxnLst/>
            <a:rect l="l" t="t" r="r" b="b"/>
            <a:pathLst>
              <a:path w="1645920" h="1645920">
                <a:moveTo>
                  <a:pt x="822960" y="0"/>
                </a:moveTo>
                <a:cubicBezTo>
                  <a:pt x="1277468" y="0"/>
                  <a:pt x="1645920" y="368452"/>
                  <a:pt x="1645920" y="822960"/>
                </a:cubicBezTo>
                <a:cubicBezTo>
                  <a:pt x="1645920" y="1277468"/>
                  <a:pt x="1277468" y="1645920"/>
                  <a:pt x="822960" y="1645920"/>
                </a:cubicBezTo>
                <a:cubicBezTo>
                  <a:pt x="368452" y="1645920"/>
                  <a:pt x="0" y="1277468"/>
                  <a:pt x="0" y="822960"/>
                </a:cubicBezTo>
                <a:cubicBezTo>
                  <a:pt x="0" y="368452"/>
                  <a:pt x="368452" y="0"/>
                  <a:pt x="822960" y="0"/>
                </a:cubicBezTo>
                <a:close/>
              </a:path>
            </a:pathLst>
          </a:custGeom>
        </p:spPr>
      </p:pic>
    </p:spTree>
    <p:extLst>
      <p:ext uri="{BB962C8B-B14F-4D97-AF65-F5344CB8AC3E}">
        <p14:creationId xmlns:p14="http://schemas.microsoft.com/office/powerpoint/2010/main" val="2123144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43543"/>
            <a:ext cx="12192000" cy="6487886"/>
          </a:xfrm>
          <a:prstGeom prst="rect">
            <a:avLst/>
          </a:prstGeom>
        </p:spPr>
      </p:pic>
      <p:grpSp>
        <p:nvGrpSpPr>
          <p:cNvPr id="12" name="Group 11"/>
          <p:cNvGrpSpPr/>
          <p:nvPr/>
        </p:nvGrpSpPr>
        <p:grpSpPr>
          <a:xfrm>
            <a:off x="-1" y="5170955"/>
            <a:ext cx="12192001" cy="1718932"/>
            <a:chOff x="-1" y="5170955"/>
            <a:chExt cx="12192001" cy="1718932"/>
          </a:xfrm>
        </p:grpSpPr>
        <p:grpSp>
          <p:nvGrpSpPr>
            <p:cNvPr id="13" name="Group 12"/>
            <p:cNvGrpSpPr/>
            <p:nvPr/>
          </p:nvGrpSpPr>
          <p:grpSpPr>
            <a:xfrm>
              <a:off x="-1" y="5170955"/>
              <a:ext cx="12192001" cy="1718932"/>
              <a:chOff x="-1" y="5170955"/>
              <a:chExt cx="12192001" cy="1718932"/>
            </a:xfrm>
          </p:grpSpPr>
          <p:sp>
            <p:nvSpPr>
              <p:cNvPr id="15" name="Flowchart: Delay 14"/>
              <p:cNvSpPr/>
              <p:nvPr/>
            </p:nvSpPr>
            <p:spPr>
              <a:xfrm rot="16200000">
                <a:off x="10099252" y="5185644"/>
                <a:ext cx="1591679" cy="1562301"/>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p:cNvGrpSpPr/>
              <p:nvPr/>
            </p:nvGrpSpPr>
            <p:grpSpPr>
              <a:xfrm>
                <a:off x="-1" y="6227805"/>
                <a:ext cx="12192001" cy="662082"/>
                <a:chOff x="-1" y="6227805"/>
                <a:chExt cx="12192001" cy="662082"/>
              </a:xfrm>
            </p:grpSpPr>
            <p:sp>
              <p:nvSpPr>
                <p:cNvPr id="17" name="Rectangle 16"/>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Isosceles Triangle 18"/>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pic>
          <p:nvPicPr>
            <p:cNvPr id="14"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30697" y="5291123"/>
              <a:ext cx="1328788" cy="1351345"/>
            </a:xfrm>
            <a:prstGeom prst="rect">
              <a:avLst/>
            </a:prstGeom>
          </p:spPr>
        </p:pic>
      </p:grpSp>
      <p:sp>
        <p:nvSpPr>
          <p:cNvPr id="8" name="Flowchart: Delay 7"/>
          <p:cNvSpPr/>
          <p:nvPr/>
        </p:nvSpPr>
        <p:spPr>
          <a:xfrm rot="16200000">
            <a:off x="10099252" y="5185644"/>
            <a:ext cx="1591679" cy="1562301"/>
          </a:xfrm>
          <a:prstGeom prst="flowChartDela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6227805"/>
            <a:ext cx="12192000" cy="6620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1689652" y="1113183"/>
            <a:ext cx="8424289" cy="3930519"/>
          </a:xfrm>
          <a:prstGeom prst="rect">
            <a:avLst/>
          </a:prstGeom>
          <a:solidFill>
            <a:srgbClr val="4F7D52">
              <a:alpha val="8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CLAREMONT CITY COUNCIL SPECIAL MEETING</a:t>
            </a:r>
          </a:p>
          <a:p>
            <a:pPr algn="ctr"/>
            <a:r>
              <a:rPr lang="en-US" sz="4000" b="1" dirty="0"/>
              <a:t>Wildfire Preparedness Workshop</a:t>
            </a:r>
          </a:p>
          <a:p>
            <a:pPr algn="ctr"/>
            <a:r>
              <a:rPr lang="en-US" sz="4000" b="1" dirty="0"/>
              <a:t>MARCH 1, 2025</a:t>
            </a:r>
          </a:p>
          <a:p>
            <a:pPr algn="ctr"/>
            <a:r>
              <a:rPr lang="en-US" sz="4000" b="1" dirty="0"/>
              <a:t>9:00 AM</a:t>
            </a:r>
            <a:endParaRPr lang="en-US" sz="3200" dirty="0"/>
          </a:p>
        </p:txBody>
      </p:sp>
      <p:pic>
        <p:nvPicPr>
          <p:cNvPr id="21"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0222" y="5288894"/>
            <a:ext cx="1328788" cy="1326277"/>
          </a:xfrm>
          <a:prstGeom prst="rect">
            <a:avLst/>
          </a:prstGeom>
        </p:spPr>
      </p:pic>
    </p:spTree>
    <p:extLst>
      <p:ext uri="{BB962C8B-B14F-4D97-AF65-F5344CB8AC3E}">
        <p14:creationId xmlns:p14="http://schemas.microsoft.com/office/powerpoint/2010/main" val="3705783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GET </a:t>
            </a:r>
            <a:r>
              <a:rPr lang="en-US" b="1" i="1" dirty="0"/>
              <a:t>READY</a:t>
            </a:r>
            <a:r>
              <a:rPr lang="en-US" b="1" dirty="0"/>
              <a:t> </a:t>
            </a:r>
            <a:r>
              <a:rPr lang="en-US" dirty="0"/>
              <a:t>    0 – 5 Feet</a:t>
            </a:r>
          </a:p>
        </p:txBody>
      </p:sp>
      <p:sp>
        <p:nvSpPr>
          <p:cNvPr id="3" name="Content Placeholder 2"/>
          <p:cNvSpPr>
            <a:spLocks noGrp="1"/>
          </p:cNvSpPr>
          <p:nvPr>
            <p:ph idx="1"/>
          </p:nvPr>
        </p:nvSpPr>
        <p:spPr>
          <a:xfrm>
            <a:off x="609600" y="1356519"/>
            <a:ext cx="10972800" cy="4495800"/>
          </a:xfrm>
        </p:spPr>
        <p:txBody>
          <a:bodyPr/>
          <a:lstStyle/>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Keep it lean, clean and green.</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Get vegetation away from the structure, clean up any dead and down trees.</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Many plants look green on the outside but have dead material inside and underneath susceptible to embers and can easily ignite.</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Its all about maintenance. If its highly combustible keep out of 0-5</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Attachments to the Home - Fences, Decks, Arbors. Can be a hazard.</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 If attached to the home keep clean of vegetation and collect no debris.  Keep maintained with calked and sealed and noncombustible.</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Use metal flashing against structures and attachments where embers could land.</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2000" kern="1200" dirty="0">
                <a:solidFill>
                  <a:prstClr val="white"/>
                </a:solidFill>
                <a:effectLst/>
                <a:latin typeface="Calibri" panose="020F0502020204030204"/>
              </a:rPr>
              <a:t>Trees not touching roof, 10 feet from roof line.</a:t>
            </a:r>
          </a:p>
          <a:p>
            <a:pPr>
              <a:defRPr/>
            </a:pPr>
            <a:endParaRPr lang="en-US" dirty="0"/>
          </a:p>
        </p:txBody>
      </p:sp>
      <p:pic>
        <p:nvPicPr>
          <p:cNvPr id="13316" name="Content Placeholder 6" descr="Diagram, engineering drawing"/>
          <p:cNvPicPr>
            <a:picLocks noChangeAspect="1" noChangeArrowheads="1"/>
          </p:cNvPicPr>
          <p:nvPr/>
        </p:nvPicPr>
        <p:blipFill>
          <a:blip r:embed="rId3">
            <a:extLst>
              <a:ext uri="{28A0092B-C50C-407E-A947-70E740481C1C}">
                <a14:useLocalDpi xmlns:a14="http://schemas.microsoft.com/office/drawing/2010/main" val="0"/>
              </a:ext>
            </a:extLst>
          </a:blip>
          <a:srcRect l="12120" r="4160" b="2"/>
          <a:stretch>
            <a:fillRect/>
          </a:stretch>
        </p:blipFill>
        <p:spPr bwMode="auto">
          <a:xfrm>
            <a:off x="7848600" y="4876800"/>
            <a:ext cx="23622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8722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676400" y="274638"/>
            <a:ext cx="8839200" cy="1143000"/>
          </a:xfrm>
        </p:spPr>
        <p:txBody>
          <a:bodyPr/>
          <a:lstStyle/>
          <a:p>
            <a:pPr eaLnBrk="1" hangingPunct="1">
              <a:defRPr/>
            </a:pPr>
            <a:r>
              <a:rPr lang="en-US" sz="4000"/>
              <a:t>Get </a:t>
            </a:r>
            <a:r>
              <a:rPr lang="en-US" sz="4000" b="1" i="1"/>
              <a:t>READY</a:t>
            </a:r>
            <a:r>
              <a:rPr lang="en-US" sz="4000"/>
              <a:t> – </a:t>
            </a:r>
            <a:r>
              <a:rPr lang="en-US" sz="3600"/>
              <a:t>Create a Defensible Home</a:t>
            </a:r>
          </a:p>
        </p:txBody>
      </p:sp>
      <p:sp>
        <p:nvSpPr>
          <p:cNvPr id="12291" name="Rectangle 3"/>
          <p:cNvSpPr>
            <a:spLocks noGrp="1" noChangeArrowheads="1"/>
          </p:cNvSpPr>
          <p:nvPr>
            <p:ph type="body" idx="1"/>
          </p:nvPr>
        </p:nvSpPr>
        <p:spPr>
          <a:xfrm>
            <a:off x="7086600" y="1676400"/>
            <a:ext cx="3352800" cy="4114800"/>
          </a:xfrm>
        </p:spPr>
        <p:txBody>
          <a:bodyPr/>
          <a:lstStyle/>
          <a:p>
            <a:pPr marL="381000" indent="-381000" eaLnBrk="1" hangingPunct="1">
              <a:lnSpc>
                <a:spcPct val="80000"/>
              </a:lnSpc>
              <a:defRPr/>
            </a:pPr>
            <a:r>
              <a:rPr lang="en-US" sz="2400" dirty="0"/>
              <a:t>Defensible Space </a:t>
            </a:r>
          </a:p>
          <a:p>
            <a:pPr marL="381000" indent="-381000" eaLnBrk="1" hangingPunct="1">
              <a:lnSpc>
                <a:spcPct val="80000"/>
              </a:lnSpc>
              <a:defRPr/>
            </a:pPr>
            <a:r>
              <a:rPr lang="en-US" sz="2400" dirty="0"/>
              <a:t>Creating and maintaining defensible space is essential for increasing your home's chance of surviving a wildfire</a:t>
            </a:r>
          </a:p>
        </p:txBody>
      </p:sp>
      <p:pic>
        <p:nvPicPr>
          <p:cNvPr id="15364" name="Pictur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1676400"/>
            <a:ext cx="25781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1676400"/>
            <a:ext cx="2438400" cy="319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904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defRPr/>
            </a:pPr>
            <a:r>
              <a:rPr lang="en-US"/>
              <a:t>Defensible Space</a:t>
            </a:r>
          </a:p>
        </p:txBody>
      </p:sp>
      <p:sp>
        <p:nvSpPr>
          <p:cNvPr id="18437" name="Rectangle 5"/>
          <p:cNvSpPr>
            <a:spLocks noGrp="1" noChangeArrowheads="1"/>
          </p:cNvSpPr>
          <p:nvPr>
            <p:ph type="body" idx="1"/>
          </p:nvPr>
        </p:nvSpPr>
        <p:spPr>
          <a:xfrm>
            <a:off x="1676400" y="4572001"/>
            <a:ext cx="4027488" cy="2220913"/>
          </a:xfrm>
        </p:spPr>
        <p:txBody>
          <a:bodyPr/>
          <a:lstStyle/>
          <a:p>
            <a:pPr marL="381000" indent="-381000" eaLnBrk="1" hangingPunct="1">
              <a:lnSpc>
                <a:spcPct val="80000"/>
              </a:lnSpc>
              <a:defRPr/>
            </a:pPr>
            <a:r>
              <a:rPr lang="en-US" sz="2200" dirty="0"/>
              <a:t>Zone 1 – Remove all flammable vegetation or combustible growth within 30 feet from any structure or 50 feet of any structure in high-hazard areas.</a:t>
            </a:r>
          </a:p>
        </p:txBody>
      </p:sp>
      <p:sp>
        <p:nvSpPr>
          <p:cNvPr id="5" name="Rectangle 5"/>
          <p:cNvSpPr txBox="1">
            <a:spLocks noChangeArrowheads="1"/>
          </p:cNvSpPr>
          <p:nvPr/>
        </p:nvSpPr>
        <p:spPr bwMode="auto">
          <a:xfrm>
            <a:off x="6172200" y="4572000"/>
            <a:ext cx="4191000" cy="4876800"/>
          </a:xfrm>
          <a:prstGeom prst="rect">
            <a:avLst/>
          </a:prstGeom>
          <a:noFill/>
          <a:ln>
            <a:noFill/>
          </a:ln>
          <a:effectLst/>
        </p:spPr>
        <p:txBody>
          <a:bodyPr/>
          <a:lst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defRPr>
            </a:lvl9pPr>
          </a:lstStyle>
          <a:p>
            <a:pPr marL="381000" indent="-381000" defTabSz="914400" eaLnBrk="1" hangingPunct="1">
              <a:lnSpc>
                <a:spcPct val="80000"/>
              </a:lnSpc>
              <a:buClr>
                <a:srgbClr val="FFCC66"/>
              </a:buClr>
              <a:defRPr/>
            </a:pPr>
            <a:r>
              <a:rPr lang="en-US" sz="2200" kern="0" dirty="0">
                <a:solidFill>
                  <a:srgbClr val="FFFFFF"/>
                </a:solidFill>
                <a:latin typeface="Tahoma"/>
              </a:rPr>
              <a:t>Zone 2 – Clear vegetation an additional 70 feet from the structure, for a total of 100 feet. (Note: An inspector may require clearing an additional 100 feet.)</a:t>
            </a:r>
          </a:p>
        </p:txBody>
      </p:sp>
      <p:pic>
        <p:nvPicPr>
          <p:cNvPr id="17413" name="Picture 1"/>
          <p:cNvPicPr>
            <a:picLocks noChangeAspect="1"/>
          </p:cNvPicPr>
          <p:nvPr/>
        </p:nvPicPr>
        <p:blipFill>
          <a:blip r:embed="rId3">
            <a:extLst>
              <a:ext uri="{28A0092B-C50C-407E-A947-70E740481C1C}">
                <a14:useLocalDpi xmlns:a14="http://schemas.microsoft.com/office/drawing/2010/main" val="0"/>
              </a:ext>
            </a:extLst>
          </a:blip>
          <a:srcRect b="30952"/>
          <a:stretch>
            <a:fillRect/>
          </a:stretch>
        </p:blipFill>
        <p:spPr bwMode="auto">
          <a:xfrm>
            <a:off x="1524000" y="1589088"/>
            <a:ext cx="9144000" cy="252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34613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t>0-30 Feet and Beyond</a:t>
            </a:r>
          </a:p>
        </p:txBody>
      </p:sp>
      <p:sp>
        <p:nvSpPr>
          <p:cNvPr id="3" name="Text Placeholder 2"/>
          <p:cNvSpPr>
            <a:spLocks noGrp="1"/>
          </p:cNvSpPr>
          <p:nvPr>
            <p:ph type="body" sz="half" idx="1"/>
          </p:nvPr>
        </p:nvSpPr>
        <p:spPr/>
        <p:txBody>
          <a:bodyPr/>
          <a:lstStyle/>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srgbClr val="FFFFFF"/>
                </a:solidFill>
                <a:effectLst/>
                <a:latin typeface="Calibri" panose="020F0502020204030204"/>
              </a:rPr>
              <a:t>Creating defensible space improves the chances of your home serving a wildfire. </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srgbClr val="FFFFFF"/>
                </a:solidFill>
                <a:effectLst/>
                <a:latin typeface="Calibri" panose="020F0502020204030204"/>
              </a:rPr>
              <a:t>Proper spacing on your property creates less fuel continuity and slow the rate of spread of the fire with less flame intensity.</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srgbClr val="FFFFFF"/>
                </a:solidFill>
                <a:effectLst/>
                <a:latin typeface="Calibri" panose="020F0502020204030204"/>
              </a:rPr>
              <a:t>Defensible zone is all about maintenance.  </a:t>
            </a:r>
          </a:p>
          <a:p>
            <a:pPr marL="228600" indent="-228600" eaLnBrk="1" fontAlgn="auto" hangingPunct="1">
              <a:lnSpc>
                <a:spcPct val="90000"/>
              </a:lnSpc>
              <a:spcBef>
                <a:spcPts val="1000"/>
              </a:spcBef>
              <a:spcAft>
                <a:spcPts val="0"/>
              </a:spcAft>
              <a:buClrTx/>
              <a:buSzTx/>
              <a:buFont typeface="Arial" panose="020B0604020202020204" pitchFamily="34" charset="0"/>
              <a:buChar char="•"/>
              <a:defRPr/>
            </a:pPr>
            <a:r>
              <a:rPr lang="en-US" sz="1800" kern="1200" dirty="0">
                <a:solidFill>
                  <a:srgbClr val="FFFFFF"/>
                </a:solidFill>
                <a:effectLst/>
                <a:latin typeface="Calibri" panose="020F0502020204030204"/>
              </a:rPr>
              <a:t>Weed whip areas with dried </a:t>
            </a:r>
            <a:r>
              <a:rPr lang="en-US" sz="1800" kern="1200">
                <a:solidFill>
                  <a:srgbClr val="FFFFFF"/>
                </a:solidFill>
                <a:effectLst/>
                <a:latin typeface="Calibri" panose="020F0502020204030204"/>
              </a:rPr>
              <a:t>out weeds; </a:t>
            </a:r>
            <a:r>
              <a:rPr lang="en-US" sz="1800" kern="1200" dirty="0">
                <a:solidFill>
                  <a:srgbClr val="FFFFFF"/>
                </a:solidFill>
                <a:effectLst/>
                <a:latin typeface="Calibri" panose="020F0502020204030204"/>
              </a:rPr>
              <a:t>keep </a:t>
            </a:r>
            <a:r>
              <a:rPr lang="en-US" sz="1800" kern="1200">
                <a:solidFill>
                  <a:srgbClr val="FFFFFF"/>
                </a:solidFill>
                <a:effectLst/>
                <a:latin typeface="Calibri" panose="020F0502020204030204"/>
              </a:rPr>
              <a:t>plants spaced and clean; </a:t>
            </a:r>
            <a:r>
              <a:rPr lang="en-US" sz="1800" kern="1200" dirty="0">
                <a:solidFill>
                  <a:srgbClr val="FFFFFF"/>
                </a:solidFill>
                <a:effectLst/>
                <a:latin typeface="Calibri" panose="020F0502020204030204"/>
              </a:rPr>
              <a:t>and green free of dead materials that could easily ignite</a:t>
            </a:r>
            <a:r>
              <a:rPr lang="en-US" sz="2000" kern="1200" dirty="0">
                <a:solidFill>
                  <a:srgbClr val="FFFFFF"/>
                </a:solidFill>
                <a:effectLst/>
                <a:latin typeface="Calibri" panose="020F0502020204030204"/>
              </a:rPr>
              <a:t>.</a:t>
            </a:r>
          </a:p>
          <a:p>
            <a:pPr>
              <a:defRPr/>
            </a:pPr>
            <a:endParaRPr lang="en-US" dirty="0"/>
          </a:p>
        </p:txBody>
      </p:sp>
      <p:pic>
        <p:nvPicPr>
          <p:cNvPr id="19460" name="Content Placeholder 4" descr="Diagram&#10;&#10;Description automatically generated"/>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2286000" y="3924301"/>
            <a:ext cx="7772400" cy="2659063"/>
          </a:xfrm>
        </p:spPr>
      </p:pic>
    </p:spTree>
    <p:extLst>
      <p:ext uri="{BB962C8B-B14F-4D97-AF65-F5344CB8AC3E}">
        <p14:creationId xmlns:p14="http://schemas.microsoft.com/office/powerpoint/2010/main" val="2731826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dirty="0"/>
              <a:t>Get </a:t>
            </a:r>
            <a:r>
              <a:rPr lang="en-US" b="1" i="1" dirty="0"/>
              <a:t>SET</a:t>
            </a:r>
            <a:r>
              <a:rPr lang="en-US" dirty="0"/>
              <a:t> – Prepare Your Family</a:t>
            </a:r>
          </a:p>
        </p:txBody>
      </p:sp>
      <p:sp>
        <p:nvSpPr>
          <p:cNvPr id="21507" name="Rectangle 3"/>
          <p:cNvSpPr>
            <a:spLocks noGrp="1" noChangeArrowheads="1"/>
          </p:cNvSpPr>
          <p:nvPr>
            <p:ph type="body" idx="1"/>
          </p:nvPr>
        </p:nvSpPr>
        <p:spPr>
          <a:xfrm>
            <a:off x="1981200" y="1600200"/>
            <a:ext cx="4648200" cy="4724400"/>
          </a:xfrm>
        </p:spPr>
        <p:txBody>
          <a:bodyPr/>
          <a:lstStyle/>
          <a:p>
            <a:pPr eaLnBrk="1" hangingPunct="1">
              <a:lnSpc>
                <a:spcPct val="80000"/>
              </a:lnSpc>
              <a:defRPr/>
            </a:pPr>
            <a:r>
              <a:rPr lang="en-US" sz="2800"/>
              <a:t>Prepare your Wildfire Action Plan with all members of your household well in advance of a fire.</a:t>
            </a:r>
          </a:p>
          <a:p>
            <a:pPr eaLnBrk="1" hangingPunct="1">
              <a:lnSpc>
                <a:spcPct val="80000"/>
              </a:lnSpc>
              <a:defRPr/>
            </a:pPr>
            <a:r>
              <a:rPr lang="en-US" sz="2800"/>
              <a:t>Use the Ready, Set, Go! checklists to create your plan.</a:t>
            </a:r>
          </a:p>
          <a:p>
            <a:pPr eaLnBrk="1" hangingPunct="1">
              <a:lnSpc>
                <a:spcPct val="80000"/>
              </a:lnSpc>
              <a:defRPr/>
            </a:pPr>
            <a:r>
              <a:rPr lang="en-US" sz="2800"/>
              <a:t>Rehearse your plan regularly with your family and keep it safe and easily accessible.</a:t>
            </a:r>
          </a:p>
        </p:txBody>
      </p:sp>
      <p:pic>
        <p:nvPicPr>
          <p:cNvPr id="21508" name="Picture 4" descr="SESNON MAREK Day2 Photos by Gene Blevins VPP  LACoFD26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1828800"/>
            <a:ext cx="34925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8591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b="1" i="1" dirty="0"/>
              <a:t>Go</a:t>
            </a:r>
            <a:r>
              <a:rPr lang="en-US" dirty="0"/>
              <a:t> Early</a:t>
            </a:r>
          </a:p>
        </p:txBody>
      </p:sp>
      <p:sp>
        <p:nvSpPr>
          <p:cNvPr id="22531" name="Rectangle 3"/>
          <p:cNvSpPr>
            <a:spLocks noGrp="1" noChangeArrowheads="1"/>
          </p:cNvSpPr>
          <p:nvPr>
            <p:ph type="body" idx="1"/>
          </p:nvPr>
        </p:nvSpPr>
        <p:spPr>
          <a:xfrm>
            <a:off x="1752600" y="1143000"/>
            <a:ext cx="3276600" cy="3124200"/>
          </a:xfrm>
        </p:spPr>
        <p:txBody>
          <a:bodyPr/>
          <a:lstStyle/>
          <a:p>
            <a:pPr eaLnBrk="1" hangingPunct="1">
              <a:defRPr/>
            </a:pPr>
            <a:r>
              <a:rPr lang="en-US"/>
              <a:t>Leaving early gives your family the best chance of surviving a wildfire!</a:t>
            </a:r>
          </a:p>
        </p:txBody>
      </p:sp>
      <p:pic>
        <p:nvPicPr>
          <p:cNvPr id="23556" name="Picture 11" descr="RunningFrom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371600"/>
            <a:ext cx="52578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12" descr="HouseFire"/>
          <p:cNvPicPr>
            <a:picLocks noChangeAspect="1" noChangeArrowheads="1"/>
          </p:cNvPicPr>
          <p:nvPr/>
        </p:nvPicPr>
        <p:blipFill>
          <a:blip r:embed="rId4">
            <a:extLst>
              <a:ext uri="{28A0092B-C50C-407E-A947-70E740481C1C}">
                <a14:useLocalDpi xmlns:a14="http://schemas.microsoft.com/office/drawing/2010/main" val="0"/>
              </a:ext>
            </a:extLst>
          </a:blip>
          <a:srcRect l="3107" t="11667" r="-284" b="23334"/>
          <a:stretch>
            <a:fillRect/>
          </a:stretch>
        </p:blipFill>
        <p:spPr bwMode="auto">
          <a:xfrm>
            <a:off x="2667000" y="4495800"/>
            <a:ext cx="6553200"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24194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defRPr/>
            </a:pPr>
            <a:r>
              <a:rPr lang="en-US" b="1"/>
              <a:t>For More Information</a:t>
            </a:r>
            <a:endParaRPr lang="en-US"/>
          </a:p>
        </p:txBody>
      </p:sp>
      <p:pic>
        <p:nvPicPr>
          <p:cNvPr id="2560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295400"/>
            <a:ext cx="9144000" cy="347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3"/>
          <p:cNvSpPr>
            <a:spLocks noChangeArrowheads="1"/>
          </p:cNvSpPr>
          <p:nvPr/>
        </p:nvSpPr>
        <p:spPr bwMode="auto">
          <a:xfrm>
            <a:off x="6367463" y="4953000"/>
            <a:ext cx="4572000" cy="5029200"/>
          </a:xfrm>
          <a:prstGeom prst="rect">
            <a:avLst/>
          </a:prstGeom>
          <a:noFill/>
          <a:ln>
            <a:noFill/>
          </a:ln>
          <a:effectLst/>
        </p:spPr>
        <p:txBody>
          <a:bodyPr/>
          <a:lstStyle/>
          <a:p>
            <a:pPr marL="342900" indent="-342900" defTabSz="914400" fontAlgn="base">
              <a:lnSpc>
                <a:spcPct val="80000"/>
              </a:lnSpc>
              <a:spcBef>
                <a:spcPct val="20000"/>
              </a:spcBef>
              <a:spcAft>
                <a:spcPct val="0"/>
              </a:spcAft>
              <a:buClr>
                <a:srgbClr val="FFCC66"/>
              </a:buClr>
              <a:buSzPct val="80000"/>
              <a:buFont typeface="Wingdings" pitchFamily="2" charset="2"/>
              <a:buChar char="n"/>
              <a:defRPr/>
            </a:pPr>
            <a:r>
              <a:rPr lang="en-US" sz="2400" dirty="0">
                <a:solidFill>
                  <a:srgbClr val="FFFFFF"/>
                </a:solidFill>
                <a:effectLst>
                  <a:outerShdw blurRad="38100" dist="38100" dir="2700000" algn="tl">
                    <a:srgbClr val="000000"/>
                  </a:outerShdw>
                </a:effectLst>
                <a:latin typeface="Tahoma" charset="0"/>
              </a:rPr>
              <a:t>Headquarters Address </a:t>
            </a:r>
          </a:p>
          <a:p>
            <a:pPr marL="342900" indent="-342900" defTabSz="914400" fontAlgn="base">
              <a:lnSpc>
                <a:spcPct val="80000"/>
              </a:lnSpc>
              <a:spcBef>
                <a:spcPct val="20000"/>
              </a:spcBef>
              <a:spcAft>
                <a:spcPct val="0"/>
              </a:spcAft>
              <a:buClr>
                <a:srgbClr val="FFCC66"/>
              </a:buClr>
              <a:buSzPct val="80000"/>
              <a:defRPr/>
            </a:pPr>
            <a:r>
              <a:rPr lang="en-US" sz="2400" dirty="0">
                <a:solidFill>
                  <a:srgbClr val="FFFFFF"/>
                </a:solidFill>
                <a:effectLst>
                  <a:outerShdw blurRad="38100" dist="38100" dir="2700000" algn="tl">
                    <a:srgbClr val="000000"/>
                  </a:outerShdw>
                </a:effectLst>
                <a:latin typeface="Tahoma" charset="0"/>
              </a:rPr>
              <a:t>    1320 N. Eastern Avenue </a:t>
            </a:r>
          </a:p>
          <a:p>
            <a:pPr marL="342900" indent="-342900" defTabSz="914400" fontAlgn="base">
              <a:lnSpc>
                <a:spcPct val="80000"/>
              </a:lnSpc>
              <a:spcBef>
                <a:spcPct val="20000"/>
              </a:spcBef>
              <a:spcAft>
                <a:spcPct val="0"/>
              </a:spcAft>
              <a:buClr>
                <a:srgbClr val="FFCC66"/>
              </a:buClr>
              <a:buSzPct val="80000"/>
              <a:defRPr/>
            </a:pPr>
            <a:r>
              <a:rPr lang="en-US" sz="2400" dirty="0">
                <a:solidFill>
                  <a:srgbClr val="FFFFFF"/>
                </a:solidFill>
                <a:effectLst>
                  <a:outerShdw blurRad="38100" dist="38100" dir="2700000" algn="tl">
                    <a:srgbClr val="000000"/>
                  </a:outerShdw>
                </a:effectLst>
                <a:latin typeface="Tahoma" charset="0"/>
              </a:rPr>
              <a:t>    Los Angeles, CA 90063</a:t>
            </a:r>
          </a:p>
          <a:p>
            <a:pPr marL="342900" indent="-342900" defTabSz="914400" fontAlgn="base">
              <a:lnSpc>
                <a:spcPct val="80000"/>
              </a:lnSpc>
              <a:spcBef>
                <a:spcPct val="20000"/>
              </a:spcBef>
              <a:spcAft>
                <a:spcPct val="0"/>
              </a:spcAft>
              <a:buClr>
                <a:srgbClr val="FFCC66"/>
              </a:buClr>
              <a:buSzPct val="80000"/>
              <a:buFont typeface="Wingdings" pitchFamily="2" charset="2"/>
              <a:buChar char="n"/>
              <a:defRPr/>
            </a:pPr>
            <a:endParaRPr lang="en-US" sz="2400" dirty="0">
              <a:solidFill>
                <a:srgbClr val="FFFFFF"/>
              </a:solidFill>
              <a:effectLst>
                <a:outerShdw blurRad="38100" dist="38100" dir="2700000" algn="tl">
                  <a:srgbClr val="000000"/>
                </a:outerShdw>
              </a:effectLst>
              <a:latin typeface="Tahoma" charset="0"/>
            </a:endParaRPr>
          </a:p>
        </p:txBody>
      </p:sp>
      <p:sp>
        <p:nvSpPr>
          <p:cNvPr id="7" name="Rectangle 3"/>
          <p:cNvSpPr>
            <a:spLocks noChangeArrowheads="1"/>
          </p:cNvSpPr>
          <p:nvPr/>
        </p:nvSpPr>
        <p:spPr bwMode="auto">
          <a:xfrm>
            <a:off x="1676400" y="4953000"/>
            <a:ext cx="4572000" cy="5029200"/>
          </a:xfrm>
          <a:prstGeom prst="rect">
            <a:avLst/>
          </a:prstGeom>
          <a:noFill/>
          <a:ln>
            <a:noFill/>
          </a:ln>
          <a:effectLst/>
        </p:spPr>
        <p:txBody>
          <a:bodyPr/>
          <a:lstStyle/>
          <a:p>
            <a:pPr marL="342900" indent="-342900" defTabSz="914400" fontAlgn="base">
              <a:lnSpc>
                <a:spcPct val="80000"/>
              </a:lnSpc>
              <a:spcBef>
                <a:spcPct val="20000"/>
              </a:spcBef>
              <a:spcAft>
                <a:spcPct val="0"/>
              </a:spcAft>
              <a:buClr>
                <a:srgbClr val="FFCC66"/>
              </a:buClr>
              <a:buSzPct val="80000"/>
              <a:buFont typeface="Wingdings" pitchFamily="2" charset="2"/>
              <a:buChar char="n"/>
              <a:defRPr/>
            </a:pPr>
            <a:r>
              <a:rPr lang="en-US" sz="2400" dirty="0">
                <a:solidFill>
                  <a:srgbClr val="FFFFFF"/>
                </a:solidFill>
                <a:effectLst>
                  <a:outerShdw blurRad="38100" dist="38100" dir="2700000" algn="tl">
                    <a:srgbClr val="000000"/>
                  </a:outerShdw>
                </a:effectLst>
                <a:latin typeface="Tahoma" charset="0"/>
                <a:hlinkClick r:id="rId4"/>
              </a:rPr>
              <a:t>http://www.fire.lacounty.gov</a:t>
            </a:r>
            <a:endParaRPr lang="en-US" sz="2400" dirty="0">
              <a:solidFill>
                <a:srgbClr val="FFFFFF"/>
              </a:solidFill>
              <a:effectLst>
                <a:outerShdw blurRad="38100" dist="38100" dir="2700000" algn="tl">
                  <a:srgbClr val="000000"/>
                </a:outerShdw>
              </a:effectLst>
              <a:latin typeface="Tahoma" charset="0"/>
            </a:endParaRPr>
          </a:p>
          <a:p>
            <a:pPr marL="342900" indent="-342900" defTabSz="914400" fontAlgn="base">
              <a:lnSpc>
                <a:spcPct val="80000"/>
              </a:lnSpc>
              <a:spcBef>
                <a:spcPct val="20000"/>
              </a:spcBef>
              <a:spcAft>
                <a:spcPct val="0"/>
              </a:spcAft>
              <a:buClr>
                <a:srgbClr val="FFCC66"/>
              </a:buClr>
              <a:buSzPct val="80000"/>
              <a:defRPr/>
            </a:pPr>
            <a:endParaRPr lang="en-US" sz="2400" dirty="0">
              <a:solidFill>
                <a:srgbClr val="FFFFFF"/>
              </a:solidFill>
              <a:effectLst>
                <a:outerShdw blurRad="38100" dist="38100" dir="2700000" algn="tl">
                  <a:srgbClr val="000000"/>
                </a:outerShdw>
              </a:effectLst>
              <a:latin typeface="Tahoma" charset="0"/>
            </a:endParaRPr>
          </a:p>
          <a:p>
            <a:pPr marL="342900" indent="-342900" defTabSz="914400" fontAlgn="base">
              <a:lnSpc>
                <a:spcPct val="80000"/>
              </a:lnSpc>
              <a:spcBef>
                <a:spcPct val="20000"/>
              </a:spcBef>
              <a:spcAft>
                <a:spcPct val="0"/>
              </a:spcAft>
              <a:buClr>
                <a:srgbClr val="FFCC66"/>
              </a:buClr>
              <a:buSzPct val="80000"/>
              <a:buFont typeface="Wingdings" pitchFamily="2" charset="2"/>
              <a:buChar char="n"/>
              <a:defRPr/>
            </a:pPr>
            <a:r>
              <a:rPr lang="en-US" sz="2400" dirty="0">
                <a:solidFill>
                  <a:srgbClr val="FFFFFF"/>
                </a:solidFill>
                <a:effectLst>
                  <a:outerShdw blurRad="38100" dist="38100" dir="2700000" algn="tl">
                    <a:srgbClr val="000000"/>
                  </a:outerShdw>
                </a:effectLst>
                <a:latin typeface="Tahoma" charset="0"/>
              </a:rPr>
              <a:t>LACoFD Public Information Office: (323) 881-2411</a:t>
            </a:r>
          </a:p>
        </p:txBody>
      </p:sp>
    </p:spTree>
    <p:extLst>
      <p:ext uri="{BB962C8B-B14F-4D97-AF65-F5344CB8AC3E}">
        <p14:creationId xmlns:p14="http://schemas.microsoft.com/office/powerpoint/2010/main" val="22873009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2435428"/>
            <a:ext cx="9523592" cy="1165904"/>
          </a:xfrm>
        </p:spPr>
        <p:txBody>
          <a:bodyPr>
            <a:noAutofit/>
          </a:bodyPr>
          <a:lstStyle/>
          <a:p>
            <a:pPr algn="ctr"/>
            <a:r>
              <a:rPr lang="en-US" sz="4800" b="1" dirty="0">
                <a:solidFill>
                  <a:srgbClr val="B66015"/>
                </a:solidFill>
                <a:latin typeface="+mn-lt"/>
              </a:rPr>
              <a:t>Disaster Management Area Coordinator Diana Manzano-Garcia </a:t>
            </a:r>
            <a:br>
              <a:rPr lang="en-US" sz="4800" b="1" dirty="0">
                <a:solidFill>
                  <a:srgbClr val="B66015"/>
                </a:solidFill>
                <a:latin typeface="+mn-lt"/>
              </a:rPr>
            </a:br>
            <a:r>
              <a:rPr lang="en-US" i="1" dirty="0">
                <a:solidFill>
                  <a:srgbClr val="B66015"/>
                </a:solidFill>
                <a:latin typeface="+mn-lt"/>
              </a:rPr>
              <a:t>Area D Office of Disaster Management</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27</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27</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2048811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4E62EAF-A00B-351E-E095-B4F347EF2881}"/>
              </a:ext>
            </a:extLst>
          </p:cNvPr>
          <p:cNvSpPr>
            <a:spLocks noGrp="1"/>
          </p:cNvSpPr>
          <p:nvPr>
            <p:ph type="body" idx="1"/>
          </p:nvPr>
        </p:nvSpPr>
        <p:spPr>
          <a:xfrm>
            <a:off x="804672" y="4980231"/>
            <a:ext cx="9163757" cy="450447"/>
          </a:xfrm>
        </p:spPr>
        <p:txBody>
          <a:bodyPr vert="horz" lIns="91440" tIns="45720" rIns="91440" bIns="45720" rtlCol="0" anchor="ctr">
            <a:normAutofit/>
          </a:bodyPr>
          <a:lstStyle/>
          <a:p>
            <a:r>
              <a:rPr lang="en-US" sz="2000" kern="1200" dirty="0">
                <a:solidFill>
                  <a:schemeClr val="tx2"/>
                </a:solidFill>
                <a:latin typeface="+mn-lt"/>
                <a:ea typeface="+mn-ea"/>
                <a:cs typeface="+mn-cs"/>
              </a:rPr>
              <a:t>Diana Manzano-Garcia</a:t>
            </a:r>
          </a:p>
        </p:txBody>
      </p:sp>
      <p:pic>
        <p:nvPicPr>
          <p:cNvPr id="5" name="Picture 4" descr="A black text with black letters&#10;&#10;AI-generated content may be incorrect.">
            <a:extLst>
              <a:ext uri="{FF2B5EF4-FFF2-40B4-BE49-F238E27FC236}">
                <a16:creationId xmlns:a16="http://schemas.microsoft.com/office/drawing/2014/main" id="{893D4F47-61F2-C2C0-4985-1F6CAB08A7DA}"/>
              </a:ext>
            </a:extLst>
          </p:cNvPr>
          <p:cNvPicPr>
            <a:picLocks noChangeAspect="1"/>
          </p:cNvPicPr>
          <p:nvPr/>
        </p:nvPicPr>
        <p:blipFill>
          <a:blip r:embed="rId2"/>
          <a:stretch>
            <a:fillRect/>
          </a:stretch>
        </p:blipFill>
        <p:spPr>
          <a:xfrm>
            <a:off x="818048" y="812817"/>
            <a:ext cx="10555905" cy="2850098"/>
          </a:xfrm>
          <a:prstGeom prst="rect">
            <a:avLst/>
          </a:prstGeom>
        </p:spPr>
      </p:pic>
    </p:spTree>
    <p:extLst>
      <p:ext uri="{BB962C8B-B14F-4D97-AF65-F5344CB8AC3E}">
        <p14:creationId xmlns:p14="http://schemas.microsoft.com/office/powerpoint/2010/main" val="6065971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8F8F2ED-A360-FF59-5843-050BB3E6C100}"/>
              </a:ext>
            </a:extLst>
          </p:cNvPr>
          <p:cNvSpPr>
            <a:spLocks noGrp="1"/>
          </p:cNvSpPr>
          <p:nvPr>
            <p:ph type="title"/>
          </p:nvPr>
        </p:nvSpPr>
        <p:spPr>
          <a:xfrm>
            <a:off x="838200" y="557189"/>
            <a:ext cx="3374136" cy="5567891"/>
          </a:xfrm>
        </p:spPr>
        <p:txBody>
          <a:bodyPr>
            <a:normAutofit/>
          </a:bodyPr>
          <a:lstStyle/>
          <a:p>
            <a:r>
              <a:rPr lang="en-US" dirty="0"/>
              <a:t>Disaster Management Area Coordinator</a:t>
            </a:r>
          </a:p>
        </p:txBody>
      </p:sp>
      <p:graphicFrame>
        <p:nvGraphicFramePr>
          <p:cNvPr id="7" name="Content Placeholder 4">
            <a:extLst>
              <a:ext uri="{FF2B5EF4-FFF2-40B4-BE49-F238E27FC236}">
                <a16:creationId xmlns:a16="http://schemas.microsoft.com/office/drawing/2014/main" id="{2CEFFF33-6BF2-65CF-707C-D20AC60893F4}"/>
              </a:ext>
            </a:extLst>
          </p:cNvPr>
          <p:cNvGraphicFramePr>
            <a:graphicFrameLocks noGrp="1"/>
          </p:cNvGraphicFramePr>
          <p:nvPr>
            <p:ph idx="1"/>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78883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685" y="1574779"/>
            <a:ext cx="10161604" cy="3281893"/>
          </a:xfrm>
        </p:spPr>
        <p:txBody>
          <a:bodyPr>
            <a:normAutofit/>
          </a:bodyPr>
          <a:lstStyle/>
          <a:p>
            <a:pPr algn="ctr"/>
            <a:r>
              <a:rPr lang="en-US" b="1" dirty="0">
                <a:solidFill>
                  <a:srgbClr val="B66015"/>
                </a:solidFill>
                <a:latin typeface="+mn-lt"/>
              </a:rPr>
              <a:t>CALL TO ORDER </a:t>
            </a:r>
            <a:br>
              <a:rPr lang="en-US" b="1" dirty="0">
                <a:solidFill>
                  <a:srgbClr val="B66015"/>
                </a:solidFill>
                <a:latin typeface="+mn-lt"/>
              </a:rPr>
            </a:br>
            <a:r>
              <a:rPr lang="en-US" b="1" dirty="0">
                <a:solidFill>
                  <a:srgbClr val="B66015"/>
                </a:solidFill>
                <a:latin typeface="+mn-lt"/>
              </a:rPr>
              <a:t>THE SPECIAL MEETING OF </a:t>
            </a:r>
            <a:br>
              <a:rPr lang="en-US" b="1" dirty="0">
                <a:solidFill>
                  <a:srgbClr val="B66015"/>
                </a:solidFill>
                <a:latin typeface="+mn-lt"/>
              </a:rPr>
            </a:br>
            <a:r>
              <a:rPr lang="en-US" b="1" dirty="0">
                <a:solidFill>
                  <a:srgbClr val="B66015"/>
                </a:solidFill>
                <a:latin typeface="+mn-lt"/>
              </a:rPr>
              <a:t>THE CLAREMONT CITY COUNCIL</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3</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3</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18987231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6" name="Rectangle 35">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8" name="Rectangle 37">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Rectangle 39">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2" name="Rectangle 41">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6677B649-F7F9-20D9-5175-92AE416B2F77}"/>
              </a:ext>
            </a:extLst>
          </p:cNvPr>
          <p:cNvSpPr>
            <a:spLocks noGrp="1"/>
          </p:cNvSpPr>
          <p:nvPr>
            <p:ph type="title"/>
          </p:nvPr>
        </p:nvSpPr>
        <p:spPr>
          <a:xfrm>
            <a:off x="459346" y="334774"/>
            <a:ext cx="9895951" cy="1033669"/>
          </a:xfrm>
        </p:spPr>
        <p:txBody>
          <a:bodyPr>
            <a:normAutofit/>
          </a:bodyPr>
          <a:lstStyle/>
          <a:p>
            <a:r>
              <a:rPr lang="en-US" sz="4000" dirty="0">
                <a:solidFill>
                  <a:srgbClr val="FFFFFF"/>
                </a:solidFill>
                <a:latin typeface="Calibri" panose="020F0502020204030204" pitchFamily="34" charset="0"/>
                <a:cs typeface="Calibri" panose="020F0502020204030204" pitchFamily="34" charset="0"/>
              </a:rPr>
              <a:t>What does Area D do?</a:t>
            </a:r>
          </a:p>
        </p:txBody>
      </p:sp>
      <p:sp>
        <p:nvSpPr>
          <p:cNvPr id="3" name="Content Placeholder 2">
            <a:extLst>
              <a:ext uri="{FF2B5EF4-FFF2-40B4-BE49-F238E27FC236}">
                <a16:creationId xmlns:a16="http://schemas.microsoft.com/office/drawing/2014/main" id="{BCD49D3C-5A4F-C097-5314-703F39841FCF}"/>
              </a:ext>
            </a:extLst>
          </p:cNvPr>
          <p:cNvSpPr>
            <a:spLocks noGrp="1"/>
          </p:cNvSpPr>
          <p:nvPr>
            <p:ph idx="1"/>
          </p:nvPr>
        </p:nvSpPr>
        <p:spPr>
          <a:xfrm>
            <a:off x="459350" y="1885278"/>
            <a:ext cx="11264563" cy="4678183"/>
          </a:xfrm>
        </p:spPr>
        <p:txBody>
          <a:bodyPr anchor="ctr">
            <a:normAutofit/>
          </a:bodyPr>
          <a:lstStyle/>
          <a:p>
            <a:r>
              <a:rPr lang="en-US" sz="2400" dirty="0">
                <a:latin typeface="Calibri" panose="020F0502020204030204" pitchFamily="34" charset="0"/>
                <a:cs typeface="Calibri" panose="020F0502020204030204" pitchFamily="34" charset="0"/>
              </a:rPr>
              <a:t>Responsible to carry out the Mission of our Area through:</a:t>
            </a:r>
          </a:p>
          <a:p>
            <a:pPr lvl="1"/>
            <a:r>
              <a:rPr lang="en-US" dirty="0">
                <a:latin typeface="Calibri" panose="020F0502020204030204" pitchFamily="34" charset="0"/>
                <a:cs typeface="Calibri" panose="020F0502020204030204" pitchFamily="34" charset="0"/>
              </a:rPr>
              <a:t>Program delivery</a:t>
            </a:r>
          </a:p>
          <a:p>
            <a:pPr lvl="1"/>
            <a:r>
              <a:rPr lang="en-US" dirty="0">
                <a:latin typeface="Calibri" panose="020F0502020204030204" pitchFamily="34" charset="0"/>
                <a:cs typeface="Calibri" panose="020F0502020204030204" pitchFamily="34" charset="0"/>
              </a:rPr>
              <a:t>Members support</a:t>
            </a:r>
          </a:p>
          <a:p>
            <a:pPr lvl="1"/>
            <a:r>
              <a:rPr lang="en-US" dirty="0">
                <a:latin typeface="Calibri" panose="020F0502020204030204" pitchFamily="34" charset="0"/>
                <a:cs typeface="Calibri" panose="020F0502020204030204" pitchFamily="34" charset="0"/>
              </a:rPr>
              <a:t>Outside agency partnerships</a:t>
            </a:r>
          </a:p>
          <a:p>
            <a:pPr lvl="1"/>
            <a:r>
              <a:rPr lang="en-US" dirty="0">
                <a:latin typeface="Calibri" panose="020F0502020204030204" pitchFamily="34" charset="0"/>
                <a:cs typeface="Calibri" panose="020F0502020204030204" pitchFamily="34" charset="0"/>
              </a:rPr>
              <a:t>Communication at all levels</a:t>
            </a:r>
          </a:p>
          <a:p>
            <a:r>
              <a:rPr lang="en-US" sz="2400" dirty="0">
                <a:latin typeface="Calibri" panose="020F0502020204030204" pitchFamily="34" charset="0"/>
                <a:cs typeface="Calibri" panose="020F0502020204030204" pitchFamily="34" charset="0"/>
              </a:rPr>
              <a:t>Disseminate EM information received from the OA</a:t>
            </a:r>
          </a:p>
          <a:p>
            <a:r>
              <a:rPr lang="en-US" sz="2400" dirty="0">
                <a:latin typeface="Calibri" panose="020F0502020204030204" pitchFamily="34" charset="0"/>
                <a:cs typeface="Calibri" panose="020F0502020204030204" pitchFamily="34" charset="0"/>
              </a:rPr>
              <a:t>Assist in SEMS/NIMS Compliance- Planning, Training, Exercise</a:t>
            </a:r>
          </a:p>
          <a:p>
            <a:r>
              <a:rPr lang="en-US" sz="2400" dirty="0">
                <a:latin typeface="Calibri" panose="020F0502020204030204" pitchFamily="34" charset="0"/>
                <a:cs typeface="Calibri" panose="020F0502020204030204" pitchFamily="34" charset="0"/>
              </a:rPr>
              <a:t>Conduct workshops</a:t>
            </a:r>
          </a:p>
          <a:p>
            <a:r>
              <a:rPr lang="en-US" sz="2400" dirty="0">
                <a:latin typeface="Calibri" panose="020F0502020204030204" pitchFamily="34" charset="0"/>
                <a:cs typeface="Calibri" panose="020F0502020204030204" pitchFamily="34" charset="0"/>
              </a:rPr>
              <a:t>Host monthly meetings</a:t>
            </a:r>
          </a:p>
          <a:p>
            <a:r>
              <a:rPr lang="en-US" sz="2400" dirty="0">
                <a:latin typeface="Calibri" panose="020F0502020204030204" pitchFamily="34" charset="0"/>
                <a:cs typeface="Calibri" panose="020F0502020204030204" pitchFamily="34" charset="0"/>
              </a:rPr>
              <a:t>Facilitate information flow</a:t>
            </a:r>
          </a:p>
        </p:txBody>
      </p:sp>
    </p:spTree>
    <p:extLst>
      <p:ext uri="{BB962C8B-B14F-4D97-AF65-F5344CB8AC3E}">
        <p14:creationId xmlns:p14="http://schemas.microsoft.com/office/powerpoint/2010/main" val="2182103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0AF04F7B-E8FA-F77E-4B1A-0F45CE0ED4C5}"/>
              </a:ext>
            </a:extLst>
          </p:cNvPr>
          <p:cNvSpPr>
            <a:spLocks noGrp="1"/>
          </p:cNvSpPr>
          <p:nvPr>
            <p:ph type="title"/>
          </p:nvPr>
        </p:nvSpPr>
        <p:spPr>
          <a:xfrm>
            <a:off x="466722" y="586855"/>
            <a:ext cx="3201366" cy="3387497"/>
          </a:xfrm>
        </p:spPr>
        <p:txBody>
          <a:bodyPr anchor="b">
            <a:normAutofit/>
          </a:bodyPr>
          <a:lstStyle/>
          <a:p>
            <a:pPr algn="r"/>
            <a:r>
              <a:rPr lang="en-US" dirty="0">
                <a:solidFill>
                  <a:srgbClr val="FFFFFF"/>
                </a:solidFill>
                <a:latin typeface="Calibri" panose="020F0502020204030204" pitchFamily="34" charset="0"/>
                <a:cs typeface="Calibri" panose="020F0502020204030204" pitchFamily="34" charset="0"/>
              </a:rPr>
              <a:t>Coordinated Response</a:t>
            </a:r>
          </a:p>
        </p:txBody>
      </p:sp>
      <p:sp>
        <p:nvSpPr>
          <p:cNvPr id="7" name="Content Placeholder 2">
            <a:extLst>
              <a:ext uri="{FF2B5EF4-FFF2-40B4-BE49-F238E27FC236}">
                <a16:creationId xmlns:a16="http://schemas.microsoft.com/office/drawing/2014/main" id="{C8D63A46-7212-EDC4-5E00-12C0A2E202F2}"/>
              </a:ext>
            </a:extLst>
          </p:cNvPr>
          <p:cNvSpPr>
            <a:spLocks noGrp="1"/>
          </p:cNvSpPr>
          <p:nvPr>
            <p:ph idx="1"/>
          </p:nvPr>
        </p:nvSpPr>
        <p:spPr>
          <a:xfrm>
            <a:off x="4367695" y="10138"/>
            <a:ext cx="7357583" cy="6455976"/>
          </a:xfrm>
        </p:spPr>
        <p:txBody>
          <a:bodyPr anchor="ctr">
            <a:normAutofit/>
          </a:bodyPr>
          <a:lstStyle/>
          <a:p>
            <a:r>
              <a:rPr lang="en-US" dirty="0">
                <a:latin typeface="Calibri" panose="020F0502020204030204" pitchFamily="34" charset="0"/>
                <a:cs typeface="Calibri" panose="020F0502020204030204" pitchFamily="34" charset="0"/>
              </a:rPr>
              <a:t>The response begins at the local (city) level:</a:t>
            </a:r>
          </a:p>
          <a:p>
            <a:pPr lvl="1"/>
            <a:r>
              <a:rPr lang="en-US" sz="2800" dirty="0">
                <a:latin typeface="Calibri" panose="020F0502020204030204" pitchFamily="34" charset="0"/>
                <a:cs typeface="Calibri" panose="020F0502020204030204" pitchFamily="34" charset="0"/>
              </a:rPr>
              <a:t>Act as an advisor</a:t>
            </a:r>
          </a:p>
          <a:p>
            <a:pPr lvl="1"/>
            <a:r>
              <a:rPr lang="en-US" sz="2800" dirty="0">
                <a:latin typeface="Calibri" panose="020F0502020204030204" pitchFamily="34" charset="0"/>
                <a:cs typeface="Calibri" panose="020F0502020204030204" pitchFamily="34" charset="0"/>
              </a:rPr>
              <a:t>Assist in assessing the need for resources</a:t>
            </a:r>
          </a:p>
          <a:p>
            <a:pPr lvl="2"/>
            <a:r>
              <a:rPr lang="en-US" sz="2800" dirty="0">
                <a:latin typeface="Calibri" panose="020F0502020204030204" pitchFamily="34" charset="0"/>
                <a:cs typeface="Calibri" panose="020F0502020204030204" pitchFamily="34" charset="0"/>
              </a:rPr>
              <a:t>Relay needs of the city to the OA</a:t>
            </a:r>
          </a:p>
          <a:p>
            <a:pPr lvl="1"/>
            <a:r>
              <a:rPr lang="en-US" sz="2800" dirty="0">
                <a:latin typeface="Calibri" panose="020F0502020204030204" pitchFamily="34" charset="0"/>
                <a:cs typeface="Calibri" panose="020F0502020204030204" pitchFamily="34" charset="0"/>
              </a:rPr>
              <a:t>Guidance to ensure continuity of government</a:t>
            </a:r>
          </a:p>
          <a:p>
            <a:pPr lvl="1"/>
            <a:r>
              <a:rPr lang="en-US" sz="2800" dirty="0">
                <a:latin typeface="Calibri" panose="020F0502020204030204" pitchFamily="34" charset="0"/>
                <a:cs typeface="Calibri" panose="020F0502020204030204" pitchFamily="34" charset="0"/>
              </a:rPr>
              <a:t>Ensure public information is available to the cities and partner agencies</a:t>
            </a:r>
          </a:p>
          <a:p>
            <a:r>
              <a:rPr lang="en-US" dirty="0">
                <a:latin typeface="Calibri" panose="020F0502020204030204" pitchFamily="34" charset="0"/>
                <a:cs typeface="Calibri" panose="020F0502020204030204" pitchFamily="34" charset="0"/>
              </a:rPr>
              <a:t>Check in with Area cities to quickly determine the impact of the emergency/disaster</a:t>
            </a:r>
          </a:p>
          <a:p>
            <a:r>
              <a:rPr lang="en-US" dirty="0">
                <a:latin typeface="Calibri" panose="020F0502020204030204" pitchFamily="34" charset="0"/>
                <a:cs typeface="Calibri" panose="020F0502020204030204" pitchFamily="34" charset="0"/>
              </a:rPr>
              <a:t>Provide a quick Area status to the Operational Area</a:t>
            </a:r>
          </a:p>
          <a:p>
            <a:r>
              <a:rPr lang="en-US" dirty="0">
                <a:latin typeface="Calibri" panose="020F0502020204030204" pitchFamily="34" charset="0"/>
                <a:cs typeface="Calibri" panose="020F0502020204030204" pitchFamily="34" charset="0"/>
              </a:rPr>
              <a:t>Coordinate any unmet needs with our County EOC</a:t>
            </a:r>
          </a:p>
        </p:txBody>
      </p:sp>
    </p:spTree>
    <p:extLst>
      <p:ext uri="{BB962C8B-B14F-4D97-AF65-F5344CB8AC3E}">
        <p14:creationId xmlns:p14="http://schemas.microsoft.com/office/powerpoint/2010/main" val="26268126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2435428"/>
            <a:ext cx="9523592" cy="1165904"/>
          </a:xfrm>
        </p:spPr>
        <p:txBody>
          <a:bodyPr>
            <a:noAutofit/>
          </a:bodyPr>
          <a:lstStyle/>
          <a:p>
            <a:pPr algn="ctr"/>
            <a:r>
              <a:rPr lang="it-IT" sz="4800" b="1" dirty="0">
                <a:solidFill>
                  <a:srgbClr val="B66015"/>
                </a:solidFill>
                <a:latin typeface="+mn-lt"/>
              </a:rPr>
              <a:t>Regional Public Affairs Manager Marissa Castro-Salvati </a:t>
            </a:r>
            <a:br>
              <a:rPr lang="en-US" sz="4800" b="1" dirty="0">
                <a:solidFill>
                  <a:srgbClr val="B66015"/>
                </a:solidFill>
                <a:latin typeface="+mn-lt"/>
              </a:rPr>
            </a:br>
            <a:r>
              <a:rPr lang="en-US" i="1" dirty="0">
                <a:solidFill>
                  <a:srgbClr val="B66015"/>
                </a:solidFill>
                <a:latin typeface="+mn-lt"/>
              </a:rPr>
              <a:t>Southern California Edison</a:t>
            </a:r>
          </a:p>
        </p:txBody>
      </p:sp>
      <p:sp>
        <p:nvSpPr>
          <p:cNvPr id="3" name="Slide Number Placeholder 2"/>
          <p:cNvSpPr>
            <a:spLocks noGrp="1"/>
          </p:cNvSpPr>
          <p:nvPr>
            <p:ph type="sldNum" sz="quarter" idx="12"/>
          </p:nvPr>
        </p:nvSpPr>
        <p:spPr>
          <a:xfrm>
            <a:off x="11809368" y="6367983"/>
            <a:ext cx="27941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201904-066F-4D09-A41E-2F137B5D8E37}"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68274" y="6404163"/>
            <a:ext cx="360628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201904-066F-4D09-A41E-2F137B5D8E37}"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19298553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2435428"/>
            <a:ext cx="9523592" cy="1165904"/>
          </a:xfrm>
        </p:spPr>
        <p:txBody>
          <a:bodyPr>
            <a:noAutofit/>
          </a:bodyPr>
          <a:lstStyle/>
          <a:p>
            <a:pPr algn="ctr"/>
            <a:r>
              <a:rPr lang="en-US" sz="4800" b="1" dirty="0">
                <a:solidFill>
                  <a:srgbClr val="B66015"/>
                </a:solidFill>
                <a:latin typeface="+mn-lt"/>
              </a:rPr>
              <a:t>Foothill District General Manager Ben Lewis </a:t>
            </a:r>
            <a:br>
              <a:rPr lang="en-US" sz="4800" b="1" dirty="0">
                <a:solidFill>
                  <a:srgbClr val="B66015"/>
                </a:solidFill>
                <a:latin typeface="+mn-lt"/>
              </a:rPr>
            </a:br>
            <a:r>
              <a:rPr lang="en-US" i="1" dirty="0">
                <a:solidFill>
                  <a:srgbClr val="B66015"/>
                </a:solidFill>
                <a:latin typeface="+mn-lt"/>
              </a:rPr>
              <a:t>Golden State Water Company</a:t>
            </a:r>
          </a:p>
        </p:txBody>
      </p:sp>
      <p:sp>
        <p:nvSpPr>
          <p:cNvPr id="3" name="Slide Number Placeholder 2"/>
          <p:cNvSpPr>
            <a:spLocks noGrp="1"/>
          </p:cNvSpPr>
          <p:nvPr>
            <p:ph type="sldNum" sz="quarter" idx="12"/>
          </p:nvPr>
        </p:nvSpPr>
        <p:spPr>
          <a:xfrm>
            <a:off x="11809368" y="6367983"/>
            <a:ext cx="27941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201904-066F-4D09-A41E-2F137B5D8E37}"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68274" y="6404163"/>
            <a:ext cx="360628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201904-066F-4D09-A41E-2F137B5D8E37}"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42542921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a:off x="-445850" y="0"/>
            <a:ext cx="12741432" cy="8384149"/>
          </a:xfrm>
          <a:custGeom>
            <a:avLst/>
            <a:gdLst/>
            <a:ahLst/>
            <a:cxnLst/>
            <a:rect l="l" t="t" r="r" b="b"/>
            <a:pathLst>
              <a:path w="19112148" h="12576224">
                <a:moveTo>
                  <a:pt x="0" y="0"/>
                </a:moveTo>
                <a:lnTo>
                  <a:pt x="19112148" y="0"/>
                </a:lnTo>
                <a:lnTo>
                  <a:pt x="19112148" y="12576224"/>
                </a:lnTo>
                <a:lnTo>
                  <a:pt x="0" y="12576224"/>
                </a:lnTo>
                <a:lnTo>
                  <a:pt x="0" y="0"/>
                </a:lnTo>
                <a:close/>
              </a:path>
            </a:pathLst>
          </a:custGeom>
          <a:blipFill>
            <a:blip r:embed="rId2">
              <a:alphaModFix amt="15000"/>
            </a:blip>
            <a:stretch>
              <a:fillRect l="-5973" r="-11008"/>
            </a:stretch>
          </a:blipFill>
        </p:spPr>
        <p:txBody>
          <a:bodyPr/>
          <a:lstStyle/>
          <a:p>
            <a:endParaRPr lang="en-US"/>
          </a:p>
        </p:txBody>
      </p:sp>
      <p:sp>
        <p:nvSpPr>
          <p:cNvPr id="3" name="Freeform 3"/>
          <p:cNvSpPr/>
          <p:nvPr/>
        </p:nvSpPr>
        <p:spPr>
          <a:xfrm rot="-5400000">
            <a:off x="-256898" y="1564408"/>
            <a:ext cx="12701744" cy="12701744"/>
          </a:xfrm>
          <a:custGeom>
            <a:avLst/>
            <a:gdLst/>
            <a:ahLst/>
            <a:cxnLst/>
            <a:rect l="l" t="t" r="r" b="b"/>
            <a:pathLst>
              <a:path w="19052616" h="19052616">
                <a:moveTo>
                  <a:pt x="0" y="0"/>
                </a:moveTo>
                <a:lnTo>
                  <a:pt x="19052616" y="0"/>
                </a:lnTo>
                <a:lnTo>
                  <a:pt x="19052616" y="19052616"/>
                </a:lnTo>
                <a:lnTo>
                  <a:pt x="0" y="19052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0" y="278077"/>
            <a:ext cx="12507685" cy="638196"/>
            <a:chOff x="0" y="0"/>
            <a:chExt cx="4941308" cy="252127"/>
          </a:xfrm>
        </p:grpSpPr>
        <p:sp>
          <p:nvSpPr>
            <p:cNvPr id="5" name="Freeform 5"/>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6" name="TextBox 6"/>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7" name="Freeform 7"/>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9840096" y="406225"/>
            <a:ext cx="1666104" cy="381903"/>
            <a:chOff x="0" y="0"/>
            <a:chExt cx="3332208" cy="763806"/>
          </a:xfrm>
        </p:grpSpPr>
        <p:grpSp>
          <p:nvGrpSpPr>
            <p:cNvPr id="9" name="Group 9"/>
            <p:cNvGrpSpPr/>
            <p:nvPr/>
          </p:nvGrpSpPr>
          <p:grpSpPr>
            <a:xfrm>
              <a:off x="0" y="0"/>
              <a:ext cx="3332208" cy="763806"/>
              <a:chOff x="0" y="0"/>
              <a:chExt cx="731704" cy="167721"/>
            </a:xfrm>
          </p:grpSpPr>
          <p:sp>
            <p:nvSpPr>
              <p:cNvPr id="10" name="Freeform 10"/>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1" name="TextBox 11"/>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2" name="Freeform 12"/>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01</a:t>
              </a:r>
            </a:p>
          </p:txBody>
        </p:sp>
      </p:grpSp>
      <p:sp>
        <p:nvSpPr>
          <p:cNvPr id="14" name="TextBox 14"/>
          <p:cNvSpPr txBox="1"/>
          <p:nvPr/>
        </p:nvSpPr>
        <p:spPr>
          <a:xfrm>
            <a:off x="1798992" y="3041379"/>
            <a:ext cx="8589964" cy="2128788"/>
          </a:xfrm>
          <a:prstGeom prst="rect">
            <a:avLst/>
          </a:prstGeom>
        </p:spPr>
        <p:txBody>
          <a:bodyPr lIns="0" tIns="0" rIns="0" bIns="0" rtlCol="0" anchor="t">
            <a:spAutoFit/>
          </a:bodyPr>
          <a:lstStyle/>
          <a:p>
            <a:pPr algn="ctr" defTabSz="609630">
              <a:lnSpc>
                <a:spcPts val="8263"/>
              </a:lnSpc>
            </a:pPr>
            <a:r>
              <a:rPr lang="en-US" sz="7444" b="1" spc="-178">
                <a:solidFill>
                  <a:srgbClr val="FFFFFF"/>
                </a:solidFill>
                <a:latin typeface="Open Sans 2 Bold"/>
                <a:ea typeface="Open Sans 2 Bold"/>
                <a:cs typeface="Open Sans 2 Bold"/>
                <a:sym typeface="Open Sans 2 Bold"/>
              </a:rPr>
              <a:t>Fire Preparedness &amp; Mitigation </a:t>
            </a:r>
          </a:p>
        </p:txBody>
      </p:sp>
      <p:grpSp>
        <p:nvGrpSpPr>
          <p:cNvPr id="15" name="Group 15"/>
          <p:cNvGrpSpPr/>
          <p:nvPr/>
        </p:nvGrpSpPr>
        <p:grpSpPr>
          <a:xfrm>
            <a:off x="3769067" y="2224247"/>
            <a:ext cx="4649815" cy="600894"/>
            <a:chOff x="0" y="0"/>
            <a:chExt cx="9299630" cy="1201788"/>
          </a:xfrm>
        </p:grpSpPr>
        <p:sp>
          <p:nvSpPr>
            <p:cNvPr id="16" name="TextBox 16"/>
            <p:cNvSpPr txBox="1"/>
            <p:nvPr/>
          </p:nvSpPr>
          <p:spPr>
            <a:xfrm>
              <a:off x="423650" y="294288"/>
              <a:ext cx="8452334" cy="615554"/>
            </a:xfrm>
            <a:prstGeom prst="rect">
              <a:avLst/>
            </a:prstGeom>
          </p:spPr>
          <p:txBody>
            <a:bodyPr lIns="0" tIns="0" rIns="0" bIns="0" rtlCol="0" anchor="t">
              <a:spAutoFit/>
            </a:bodyPr>
            <a:lstStyle/>
            <a:p>
              <a:pPr algn="ctr" defTabSz="609630">
                <a:lnSpc>
                  <a:spcPts val="2416"/>
                </a:lnSpc>
              </a:pPr>
              <a:r>
                <a:rPr lang="en-US" sz="2177" b="1" spc="-52">
                  <a:solidFill>
                    <a:srgbClr val="FFFFFF"/>
                  </a:solidFill>
                  <a:latin typeface="Open Sans 2 Bold"/>
                  <a:ea typeface="Open Sans 2 Bold"/>
                  <a:cs typeface="Open Sans 2 Bold"/>
                  <a:sym typeface="Open Sans 2 Bold"/>
                </a:rPr>
                <a:t>Golden State Water Company </a:t>
              </a:r>
            </a:p>
          </p:txBody>
        </p:sp>
        <p:grpSp>
          <p:nvGrpSpPr>
            <p:cNvPr id="17" name="Group 17"/>
            <p:cNvGrpSpPr/>
            <p:nvPr/>
          </p:nvGrpSpPr>
          <p:grpSpPr>
            <a:xfrm>
              <a:off x="0" y="0"/>
              <a:ext cx="9299630" cy="1201788"/>
              <a:chOff x="0" y="0"/>
              <a:chExt cx="2230499" cy="288246"/>
            </a:xfrm>
          </p:grpSpPr>
          <p:sp>
            <p:nvSpPr>
              <p:cNvPr id="18" name="Freeform 18"/>
              <p:cNvSpPr/>
              <p:nvPr/>
            </p:nvSpPr>
            <p:spPr>
              <a:xfrm>
                <a:off x="0" y="0"/>
                <a:ext cx="2230499" cy="288246"/>
              </a:xfrm>
              <a:custGeom>
                <a:avLst/>
                <a:gdLst/>
                <a:ahLst/>
                <a:cxnLst/>
                <a:rect l="l" t="t" r="r" b="b"/>
                <a:pathLst>
                  <a:path w="2230499" h="288246">
                    <a:moveTo>
                      <a:pt x="56610" y="0"/>
                    </a:moveTo>
                    <a:lnTo>
                      <a:pt x="2173889" y="0"/>
                    </a:lnTo>
                    <a:cubicBezTo>
                      <a:pt x="2188903" y="0"/>
                      <a:pt x="2203302" y="5964"/>
                      <a:pt x="2213918" y="16581"/>
                    </a:cubicBezTo>
                    <a:cubicBezTo>
                      <a:pt x="2224534" y="27197"/>
                      <a:pt x="2230499" y="41596"/>
                      <a:pt x="2230499" y="56610"/>
                    </a:cubicBezTo>
                    <a:lnTo>
                      <a:pt x="2230499" y="231637"/>
                    </a:lnTo>
                    <a:cubicBezTo>
                      <a:pt x="2230499" y="246650"/>
                      <a:pt x="2224534" y="261049"/>
                      <a:pt x="2213918" y="271666"/>
                    </a:cubicBezTo>
                    <a:cubicBezTo>
                      <a:pt x="2203302" y="282282"/>
                      <a:pt x="2188903" y="288246"/>
                      <a:pt x="2173889" y="288246"/>
                    </a:cubicBezTo>
                    <a:lnTo>
                      <a:pt x="56610" y="288246"/>
                    </a:lnTo>
                    <a:cubicBezTo>
                      <a:pt x="25345" y="288246"/>
                      <a:pt x="0" y="262901"/>
                      <a:pt x="0" y="231637"/>
                    </a:cubicBezTo>
                    <a:lnTo>
                      <a:pt x="0" y="56610"/>
                    </a:lnTo>
                    <a:cubicBezTo>
                      <a:pt x="0" y="41596"/>
                      <a:pt x="5964" y="27197"/>
                      <a:pt x="16581" y="16581"/>
                    </a:cubicBezTo>
                    <a:cubicBezTo>
                      <a:pt x="27197" y="5964"/>
                      <a:pt x="41596" y="0"/>
                      <a:pt x="56610" y="0"/>
                    </a:cubicBezTo>
                    <a:close/>
                  </a:path>
                </a:pathLst>
              </a:custGeom>
              <a:solidFill>
                <a:srgbClr val="000000">
                  <a:alpha val="0"/>
                </a:srgbClr>
              </a:solidFill>
              <a:ln w="38100" cap="rnd">
                <a:solidFill>
                  <a:srgbClr val="FFFFFF"/>
                </a:solidFill>
                <a:prstDash val="solid"/>
                <a:round/>
              </a:ln>
            </p:spPr>
            <p:txBody>
              <a:bodyPr/>
              <a:lstStyle/>
              <a:p>
                <a:endParaRPr lang="en-US"/>
              </a:p>
            </p:txBody>
          </p:sp>
          <p:sp>
            <p:nvSpPr>
              <p:cNvPr id="19" name="TextBox 19"/>
              <p:cNvSpPr txBox="1"/>
              <p:nvPr/>
            </p:nvSpPr>
            <p:spPr>
              <a:xfrm>
                <a:off x="0" y="-28575"/>
                <a:ext cx="2230499" cy="316821"/>
              </a:xfrm>
              <a:prstGeom prst="rect">
                <a:avLst/>
              </a:prstGeom>
            </p:spPr>
            <p:txBody>
              <a:bodyPr lIns="41101" tIns="41101" rIns="41101" bIns="41101" rtlCol="0" anchor="ctr"/>
              <a:lstStyle/>
              <a:p>
                <a:pPr algn="ctr" defTabSz="609630">
                  <a:lnSpc>
                    <a:spcPts val="1679"/>
                  </a:lnSpc>
                </a:pPr>
                <a:endParaRPr sz="1200">
                  <a:solidFill>
                    <a:prstClr val="black"/>
                  </a:solidFill>
                  <a:latin typeface="Calibri"/>
                </a:endParaRPr>
              </a:p>
            </p:txBody>
          </p:sp>
        </p:grpSp>
      </p:grpSp>
    </p:spTree>
    <p:extLst>
      <p:ext uri="{BB962C8B-B14F-4D97-AF65-F5344CB8AC3E}">
        <p14:creationId xmlns:p14="http://schemas.microsoft.com/office/powerpoint/2010/main" val="41877107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a:off x="-445850" y="-1078463"/>
            <a:ext cx="12741432" cy="8384149"/>
          </a:xfrm>
          <a:custGeom>
            <a:avLst/>
            <a:gdLst/>
            <a:ahLst/>
            <a:cxnLst/>
            <a:rect l="l" t="t" r="r" b="b"/>
            <a:pathLst>
              <a:path w="19112148" h="12576224">
                <a:moveTo>
                  <a:pt x="0" y="0"/>
                </a:moveTo>
                <a:lnTo>
                  <a:pt x="19112148" y="0"/>
                </a:lnTo>
                <a:lnTo>
                  <a:pt x="19112148" y="12576223"/>
                </a:lnTo>
                <a:lnTo>
                  <a:pt x="0" y="12576223"/>
                </a:lnTo>
                <a:lnTo>
                  <a:pt x="0" y="0"/>
                </a:lnTo>
                <a:close/>
              </a:path>
            </a:pathLst>
          </a:custGeom>
          <a:blipFill>
            <a:blip r:embed="rId2">
              <a:alphaModFix amt="14000"/>
            </a:blip>
            <a:stretch>
              <a:fillRect l="-8561" r="-8561"/>
            </a:stretch>
          </a:blipFill>
        </p:spPr>
        <p:txBody>
          <a:bodyPr/>
          <a:lstStyle/>
          <a:p>
            <a:endParaRPr lang="en-US"/>
          </a:p>
        </p:txBody>
      </p:sp>
      <p:grpSp>
        <p:nvGrpSpPr>
          <p:cNvPr id="3" name="Group 3"/>
          <p:cNvGrpSpPr/>
          <p:nvPr/>
        </p:nvGrpSpPr>
        <p:grpSpPr>
          <a:xfrm>
            <a:off x="0" y="278077"/>
            <a:ext cx="12507685" cy="638196"/>
            <a:chOff x="0" y="0"/>
            <a:chExt cx="4941308" cy="252127"/>
          </a:xfrm>
        </p:grpSpPr>
        <p:sp>
          <p:nvSpPr>
            <p:cNvPr id="4" name="Freeform 4"/>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5" name="TextBox 5"/>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6" name="Freeform 6"/>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9840096" y="406225"/>
            <a:ext cx="1666104" cy="381903"/>
            <a:chOff x="0" y="0"/>
            <a:chExt cx="3332208" cy="763806"/>
          </a:xfrm>
        </p:grpSpPr>
        <p:grpSp>
          <p:nvGrpSpPr>
            <p:cNvPr id="8" name="Group 8"/>
            <p:cNvGrpSpPr/>
            <p:nvPr/>
          </p:nvGrpSpPr>
          <p:grpSpPr>
            <a:xfrm>
              <a:off x="0" y="0"/>
              <a:ext cx="3332208" cy="763806"/>
              <a:chOff x="0" y="0"/>
              <a:chExt cx="731704" cy="167721"/>
            </a:xfrm>
          </p:grpSpPr>
          <p:sp>
            <p:nvSpPr>
              <p:cNvPr id="9" name="Freeform 9"/>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0" name="TextBox 10"/>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1" name="Freeform 11"/>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02</a:t>
              </a:r>
            </a:p>
          </p:txBody>
        </p:sp>
      </p:grpSp>
      <p:grpSp>
        <p:nvGrpSpPr>
          <p:cNvPr id="13" name="Group 13"/>
          <p:cNvGrpSpPr/>
          <p:nvPr/>
        </p:nvGrpSpPr>
        <p:grpSpPr>
          <a:xfrm>
            <a:off x="1026254" y="1833165"/>
            <a:ext cx="6794569" cy="4522830"/>
            <a:chOff x="0" y="0"/>
            <a:chExt cx="2684274" cy="1786797"/>
          </a:xfrm>
        </p:grpSpPr>
        <p:sp>
          <p:nvSpPr>
            <p:cNvPr id="14" name="Freeform 14"/>
            <p:cNvSpPr/>
            <p:nvPr/>
          </p:nvSpPr>
          <p:spPr>
            <a:xfrm>
              <a:off x="0" y="0"/>
              <a:ext cx="2684274" cy="1786797"/>
            </a:xfrm>
            <a:custGeom>
              <a:avLst/>
              <a:gdLst/>
              <a:ahLst/>
              <a:cxnLst/>
              <a:rect l="l" t="t" r="r" b="b"/>
              <a:pathLst>
                <a:path w="2684274" h="1786797">
                  <a:moveTo>
                    <a:pt x="9875" y="0"/>
                  </a:moveTo>
                  <a:lnTo>
                    <a:pt x="2674399" y="0"/>
                  </a:lnTo>
                  <a:cubicBezTo>
                    <a:pt x="2677018" y="0"/>
                    <a:pt x="2679530" y="1040"/>
                    <a:pt x="2681382" y="2892"/>
                  </a:cubicBezTo>
                  <a:cubicBezTo>
                    <a:pt x="2683234" y="4744"/>
                    <a:pt x="2684274" y="7256"/>
                    <a:pt x="2684274" y="9875"/>
                  </a:cubicBezTo>
                  <a:lnTo>
                    <a:pt x="2684274" y="1776922"/>
                  </a:lnTo>
                  <a:cubicBezTo>
                    <a:pt x="2684274" y="1779541"/>
                    <a:pt x="2683234" y="1782053"/>
                    <a:pt x="2681382" y="1783905"/>
                  </a:cubicBezTo>
                  <a:cubicBezTo>
                    <a:pt x="2679530" y="1785757"/>
                    <a:pt x="2677018" y="1786797"/>
                    <a:pt x="2674399" y="1786797"/>
                  </a:cubicBezTo>
                  <a:lnTo>
                    <a:pt x="9875" y="1786797"/>
                  </a:lnTo>
                  <a:cubicBezTo>
                    <a:pt x="7256" y="1786797"/>
                    <a:pt x="4744" y="1785757"/>
                    <a:pt x="2892" y="1783905"/>
                  </a:cubicBezTo>
                  <a:cubicBezTo>
                    <a:pt x="1040" y="1782053"/>
                    <a:pt x="0" y="1779541"/>
                    <a:pt x="0" y="1776922"/>
                  </a:cubicBezTo>
                  <a:lnTo>
                    <a:pt x="0" y="9875"/>
                  </a:lnTo>
                  <a:cubicBezTo>
                    <a:pt x="0" y="7256"/>
                    <a:pt x="1040" y="4744"/>
                    <a:pt x="2892" y="2892"/>
                  </a:cubicBezTo>
                  <a:cubicBezTo>
                    <a:pt x="4744" y="1040"/>
                    <a:pt x="7256" y="0"/>
                    <a:pt x="9875" y="0"/>
                  </a:cubicBezTo>
                  <a:close/>
                </a:path>
              </a:pathLst>
            </a:custGeom>
            <a:solidFill>
              <a:srgbClr val="FFFFFF"/>
            </a:solidFill>
          </p:spPr>
          <p:txBody>
            <a:bodyPr/>
            <a:lstStyle/>
            <a:p>
              <a:endParaRPr lang="en-US"/>
            </a:p>
          </p:txBody>
        </p:sp>
        <p:sp>
          <p:nvSpPr>
            <p:cNvPr id="15" name="TextBox 15"/>
            <p:cNvSpPr txBox="1"/>
            <p:nvPr/>
          </p:nvSpPr>
          <p:spPr>
            <a:xfrm>
              <a:off x="0" y="-28575"/>
              <a:ext cx="2684274" cy="181537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6" name="Freeform 16"/>
          <p:cNvSpPr/>
          <p:nvPr/>
        </p:nvSpPr>
        <p:spPr>
          <a:xfrm>
            <a:off x="1334913" y="2248715"/>
            <a:ext cx="6177251" cy="3691730"/>
          </a:xfrm>
          <a:custGeom>
            <a:avLst/>
            <a:gdLst/>
            <a:ahLst/>
            <a:cxnLst/>
            <a:rect l="l" t="t" r="r" b="b"/>
            <a:pathLst>
              <a:path w="9265876" h="5537595">
                <a:moveTo>
                  <a:pt x="0" y="0"/>
                </a:moveTo>
                <a:lnTo>
                  <a:pt x="9265876" y="0"/>
                </a:lnTo>
                <a:lnTo>
                  <a:pt x="9265876" y="5537595"/>
                </a:lnTo>
                <a:lnTo>
                  <a:pt x="0" y="5537595"/>
                </a:lnTo>
                <a:lnTo>
                  <a:pt x="0" y="0"/>
                </a:lnTo>
                <a:close/>
              </a:path>
            </a:pathLst>
          </a:custGeom>
          <a:blipFill>
            <a:blip r:embed="rId6"/>
            <a:stretch>
              <a:fillRect l="-5051" t="-4192" r="-3830" b="-9674"/>
            </a:stretch>
          </a:blipFill>
        </p:spPr>
        <p:txBody>
          <a:bodyPr/>
          <a:lstStyle/>
          <a:p>
            <a:endParaRPr lang="en-US"/>
          </a:p>
        </p:txBody>
      </p:sp>
      <p:sp>
        <p:nvSpPr>
          <p:cNvPr id="17" name="TextBox 17"/>
          <p:cNvSpPr txBox="1"/>
          <p:nvPr/>
        </p:nvSpPr>
        <p:spPr>
          <a:xfrm>
            <a:off x="3404167" y="474659"/>
            <a:ext cx="5379615" cy="269304"/>
          </a:xfrm>
          <a:prstGeom prst="rect">
            <a:avLst/>
          </a:prstGeom>
        </p:spPr>
        <p:txBody>
          <a:bodyPr lIns="0" tIns="0" rIns="0" bIns="0" rtlCol="0" anchor="t">
            <a:spAutoFit/>
          </a:bodyPr>
          <a:lstStyle/>
          <a:p>
            <a:pPr algn="ctr" defTabSz="609630">
              <a:lnSpc>
                <a:spcPts val="2130"/>
              </a:lnSpc>
            </a:pPr>
            <a:r>
              <a:rPr lang="en-US" sz="2088" b="1" spc="-50">
                <a:solidFill>
                  <a:srgbClr val="FFFFFF"/>
                </a:solidFill>
                <a:latin typeface="Open Sans 2 Bold"/>
                <a:ea typeface="Open Sans 2 Bold"/>
                <a:cs typeface="Open Sans 2 Bold"/>
                <a:sym typeface="Open Sans 2 Bold"/>
              </a:rPr>
              <a:t>Golden State Water Company: Overview </a:t>
            </a:r>
          </a:p>
        </p:txBody>
      </p:sp>
      <p:grpSp>
        <p:nvGrpSpPr>
          <p:cNvPr id="18" name="Group 18"/>
          <p:cNvGrpSpPr/>
          <p:nvPr/>
        </p:nvGrpSpPr>
        <p:grpSpPr>
          <a:xfrm>
            <a:off x="7512164" y="1306449"/>
            <a:ext cx="3709407" cy="2241239"/>
            <a:chOff x="0" y="0"/>
            <a:chExt cx="999119" cy="603672"/>
          </a:xfrm>
        </p:grpSpPr>
        <p:sp>
          <p:nvSpPr>
            <p:cNvPr id="19" name="Freeform 19"/>
            <p:cNvSpPr/>
            <p:nvPr/>
          </p:nvSpPr>
          <p:spPr>
            <a:xfrm>
              <a:off x="0" y="0"/>
              <a:ext cx="999119" cy="603672"/>
            </a:xfrm>
            <a:custGeom>
              <a:avLst/>
              <a:gdLst/>
              <a:ahLst/>
              <a:cxnLst/>
              <a:rect l="l" t="t" r="r" b="b"/>
              <a:pathLst>
                <a:path w="999119" h="603672">
                  <a:moveTo>
                    <a:pt x="18088" y="0"/>
                  </a:moveTo>
                  <a:lnTo>
                    <a:pt x="981031" y="0"/>
                  </a:lnTo>
                  <a:cubicBezTo>
                    <a:pt x="985828" y="0"/>
                    <a:pt x="990429" y="1906"/>
                    <a:pt x="993821" y="5298"/>
                  </a:cubicBezTo>
                  <a:cubicBezTo>
                    <a:pt x="997213" y="8690"/>
                    <a:pt x="999119" y="13291"/>
                    <a:pt x="999119" y="18088"/>
                  </a:cubicBezTo>
                  <a:lnTo>
                    <a:pt x="999119" y="585584"/>
                  </a:lnTo>
                  <a:cubicBezTo>
                    <a:pt x="999119" y="595573"/>
                    <a:pt x="991021" y="603672"/>
                    <a:pt x="981031" y="603672"/>
                  </a:cubicBezTo>
                  <a:lnTo>
                    <a:pt x="18088" y="603672"/>
                  </a:lnTo>
                  <a:cubicBezTo>
                    <a:pt x="8098" y="603672"/>
                    <a:pt x="0" y="595573"/>
                    <a:pt x="0" y="585584"/>
                  </a:cubicBezTo>
                  <a:lnTo>
                    <a:pt x="0" y="18088"/>
                  </a:lnTo>
                  <a:cubicBezTo>
                    <a:pt x="0" y="13291"/>
                    <a:pt x="1906" y="8690"/>
                    <a:pt x="5298" y="5298"/>
                  </a:cubicBezTo>
                  <a:cubicBezTo>
                    <a:pt x="8690" y="1906"/>
                    <a:pt x="13291" y="0"/>
                    <a:pt x="18088" y="0"/>
                  </a:cubicBezTo>
                  <a:close/>
                </a:path>
              </a:pathLst>
            </a:custGeom>
            <a:solidFill>
              <a:srgbClr val="173A6D">
                <a:alpha val="71765"/>
              </a:srgbClr>
            </a:solidFill>
            <a:ln w="12700" cap="sq">
              <a:solidFill>
                <a:srgbClr val="000000"/>
              </a:solidFill>
              <a:prstDash val="solid"/>
              <a:miter/>
            </a:ln>
          </p:spPr>
          <p:txBody>
            <a:bodyPr/>
            <a:lstStyle/>
            <a:p>
              <a:endParaRPr lang="en-US"/>
            </a:p>
          </p:txBody>
        </p:sp>
      </p:grpSp>
      <p:sp>
        <p:nvSpPr>
          <p:cNvPr id="20" name="TextBox 20"/>
          <p:cNvSpPr txBox="1"/>
          <p:nvPr/>
        </p:nvSpPr>
        <p:spPr>
          <a:xfrm>
            <a:off x="8060587" y="1635559"/>
            <a:ext cx="2612561" cy="1615827"/>
          </a:xfrm>
          <a:prstGeom prst="rect">
            <a:avLst/>
          </a:prstGeom>
        </p:spPr>
        <p:txBody>
          <a:bodyPr lIns="0" tIns="0" rIns="0" bIns="0" rtlCol="0" anchor="t">
            <a:spAutoFit/>
          </a:bodyPr>
          <a:lstStyle/>
          <a:p>
            <a:pPr algn="ctr" defTabSz="609630">
              <a:lnSpc>
                <a:spcPts val="2093"/>
              </a:lnSpc>
            </a:pPr>
            <a:r>
              <a:rPr lang="en-US" sz="1661" b="1" spc="-39">
                <a:solidFill>
                  <a:srgbClr val="FFFFFF"/>
                </a:solidFill>
                <a:latin typeface="Open Sans 2 Bold"/>
                <a:ea typeface="Open Sans 2 Bold"/>
                <a:cs typeface="Open Sans 2 Bold"/>
                <a:sym typeface="Open Sans 2 Bold"/>
              </a:rPr>
              <a:t>Delivering quality, reliable water to more than 1 million people in over 80 communities throughout California for more than 90 years.</a:t>
            </a:r>
          </a:p>
        </p:txBody>
      </p:sp>
    </p:spTree>
    <p:extLst>
      <p:ext uri="{BB962C8B-B14F-4D97-AF65-F5344CB8AC3E}">
        <p14:creationId xmlns:p14="http://schemas.microsoft.com/office/powerpoint/2010/main" val="599660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a:off x="-445850" y="-1078463"/>
            <a:ext cx="12741432" cy="8384149"/>
          </a:xfrm>
          <a:custGeom>
            <a:avLst/>
            <a:gdLst/>
            <a:ahLst/>
            <a:cxnLst/>
            <a:rect l="l" t="t" r="r" b="b"/>
            <a:pathLst>
              <a:path w="19112148" h="12576224">
                <a:moveTo>
                  <a:pt x="0" y="0"/>
                </a:moveTo>
                <a:lnTo>
                  <a:pt x="19112148" y="0"/>
                </a:lnTo>
                <a:lnTo>
                  <a:pt x="19112148" y="12576223"/>
                </a:lnTo>
                <a:lnTo>
                  <a:pt x="0" y="12576223"/>
                </a:lnTo>
                <a:lnTo>
                  <a:pt x="0" y="0"/>
                </a:lnTo>
                <a:close/>
              </a:path>
            </a:pathLst>
          </a:custGeom>
          <a:blipFill>
            <a:blip r:embed="rId2">
              <a:alphaModFix amt="14000"/>
            </a:blip>
            <a:stretch>
              <a:fillRect t="-6988" b="-6988"/>
            </a:stretch>
          </a:blipFill>
        </p:spPr>
        <p:txBody>
          <a:bodyPr/>
          <a:lstStyle/>
          <a:p>
            <a:endParaRPr lang="en-US"/>
          </a:p>
        </p:txBody>
      </p:sp>
      <p:grpSp>
        <p:nvGrpSpPr>
          <p:cNvPr id="3" name="Group 3"/>
          <p:cNvGrpSpPr/>
          <p:nvPr/>
        </p:nvGrpSpPr>
        <p:grpSpPr>
          <a:xfrm>
            <a:off x="0" y="278077"/>
            <a:ext cx="12507685" cy="638196"/>
            <a:chOff x="0" y="0"/>
            <a:chExt cx="4941308" cy="252127"/>
          </a:xfrm>
        </p:grpSpPr>
        <p:sp>
          <p:nvSpPr>
            <p:cNvPr id="4" name="Freeform 4"/>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5" name="TextBox 5"/>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6" name="Freeform 6"/>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9840096" y="406225"/>
            <a:ext cx="1666104" cy="381903"/>
            <a:chOff x="0" y="0"/>
            <a:chExt cx="3332208" cy="763806"/>
          </a:xfrm>
        </p:grpSpPr>
        <p:grpSp>
          <p:nvGrpSpPr>
            <p:cNvPr id="8" name="Group 8"/>
            <p:cNvGrpSpPr/>
            <p:nvPr/>
          </p:nvGrpSpPr>
          <p:grpSpPr>
            <a:xfrm>
              <a:off x="0" y="0"/>
              <a:ext cx="3332208" cy="763806"/>
              <a:chOff x="0" y="0"/>
              <a:chExt cx="731704" cy="167721"/>
            </a:xfrm>
          </p:grpSpPr>
          <p:sp>
            <p:nvSpPr>
              <p:cNvPr id="9" name="Freeform 9"/>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0" name="TextBox 10"/>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1" name="Freeform 11"/>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03</a:t>
              </a:r>
            </a:p>
          </p:txBody>
        </p:sp>
      </p:grpSp>
      <p:sp>
        <p:nvSpPr>
          <p:cNvPr id="13" name="AutoShape 13"/>
          <p:cNvSpPr/>
          <p:nvPr/>
        </p:nvSpPr>
        <p:spPr>
          <a:xfrm>
            <a:off x="6026218" y="1721065"/>
            <a:ext cx="4921880" cy="0"/>
          </a:xfrm>
          <a:prstGeom prst="line">
            <a:avLst/>
          </a:prstGeom>
          <a:ln w="19050" cap="flat">
            <a:solidFill>
              <a:srgbClr val="FFFFFF"/>
            </a:solidFill>
            <a:prstDash val="solid"/>
            <a:headEnd type="none" w="sm" len="sm"/>
            <a:tailEnd type="none" w="sm" len="sm"/>
          </a:ln>
        </p:spPr>
        <p:txBody>
          <a:bodyPr/>
          <a:lstStyle/>
          <a:p>
            <a:endParaRPr lang="en-US"/>
          </a:p>
        </p:txBody>
      </p:sp>
      <p:sp>
        <p:nvSpPr>
          <p:cNvPr id="14" name="AutoShape 14"/>
          <p:cNvSpPr/>
          <p:nvPr/>
        </p:nvSpPr>
        <p:spPr>
          <a:xfrm>
            <a:off x="6026218" y="3919261"/>
            <a:ext cx="4921880" cy="0"/>
          </a:xfrm>
          <a:prstGeom prst="line">
            <a:avLst/>
          </a:prstGeom>
          <a:ln w="19050" cap="flat">
            <a:solidFill>
              <a:srgbClr val="FFFFFF"/>
            </a:solidFill>
            <a:prstDash val="solid"/>
            <a:headEnd type="none" w="sm" len="sm"/>
            <a:tailEnd type="none" w="sm" len="sm"/>
          </a:ln>
        </p:spPr>
        <p:txBody>
          <a:bodyPr/>
          <a:lstStyle/>
          <a:p>
            <a:endParaRPr lang="en-US"/>
          </a:p>
        </p:txBody>
      </p:sp>
      <p:sp>
        <p:nvSpPr>
          <p:cNvPr id="15" name="TextBox 15"/>
          <p:cNvSpPr txBox="1"/>
          <p:nvPr/>
        </p:nvSpPr>
        <p:spPr>
          <a:xfrm>
            <a:off x="6026218" y="1921725"/>
            <a:ext cx="4921880" cy="641201"/>
          </a:xfrm>
          <a:prstGeom prst="rect">
            <a:avLst/>
          </a:prstGeom>
        </p:spPr>
        <p:txBody>
          <a:bodyPr lIns="0" tIns="0" rIns="0" bIns="0" rtlCol="0" anchor="t">
            <a:spAutoFit/>
          </a:bodyPr>
          <a:lstStyle/>
          <a:p>
            <a:pPr defTabSz="609630">
              <a:lnSpc>
                <a:spcPts val="2472"/>
              </a:lnSpc>
            </a:pPr>
            <a:r>
              <a:rPr lang="en-US" sz="2060" b="1" spc="-49">
                <a:solidFill>
                  <a:srgbClr val="FFFFFF"/>
                </a:solidFill>
                <a:latin typeface="Open Sans 2 Bold"/>
                <a:ea typeface="Open Sans 2 Bold"/>
                <a:cs typeface="Open Sans 2 Bold"/>
                <a:sym typeface="Open Sans 2 Bold"/>
              </a:rPr>
              <a:t>Proudly serving the Wrightwood community since 1976.</a:t>
            </a:r>
          </a:p>
        </p:txBody>
      </p:sp>
      <p:sp>
        <p:nvSpPr>
          <p:cNvPr id="16" name="TextBox 16"/>
          <p:cNvSpPr txBox="1"/>
          <p:nvPr/>
        </p:nvSpPr>
        <p:spPr>
          <a:xfrm>
            <a:off x="685800" y="4641031"/>
            <a:ext cx="3623469" cy="628377"/>
          </a:xfrm>
          <a:prstGeom prst="rect">
            <a:avLst/>
          </a:prstGeom>
        </p:spPr>
        <p:txBody>
          <a:bodyPr lIns="0" tIns="0" rIns="0" bIns="0" rtlCol="0" anchor="t">
            <a:spAutoFit/>
          </a:bodyPr>
          <a:lstStyle/>
          <a:p>
            <a:pPr defTabSz="609630">
              <a:lnSpc>
                <a:spcPts val="4896"/>
              </a:lnSpc>
            </a:pPr>
            <a:r>
              <a:rPr lang="en-US" sz="4800" b="1" spc="-115">
                <a:solidFill>
                  <a:srgbClr val="FFFFFF"/>
                </a:solidFill>
                <a:latin typeface="Open Sans 2 Bold"/>
                <a:ea typeface="Open Sans 2 Bold"/>
                <a:cs typeface="Open Sans 2 Bold"/>
                <a:sym typeface="Open Sans 2 Bold"/>
              </a:rPr>
              <a:t>Wrightwood</a:t>
            </a:r>
          </a:p>
        </p:txBody>
      </p:sp>
      <p:sp>
        <p:nvSpPr>
          <p:cNvPr id="17" name="TextBox 17"/>
          <p:cNvSpPr txBox="1"/>
          <p:nvPr/>
        </p:nvSpPr>
        <p:spPr>
          <a:xfrm>
            <a:off x="6026218" y="2653731"/>
            <a:ext cx="4771357" cy="461665"/>
          </a:xfrm>
          <a:prstGeom prst="rect">
            <a:avLst/>
          </a:prstGeom>
        </p:spPr>
        <p:txBody>
          <a:bodyPr lIns="0" tIns="0" rIns="0" bIns="0" rtlCol="0" anchor="t">
            <a:spAutoFit/>
          </a:bodyPr>
          <a:lstStyle/>
          <a:p>
            <a:pPr defTabSz="609630">
              <a:lnSpc>
                <a:spcPts val="1831"/>
              </a:lnSpc>
            </a:pPr>
            <a:r>
              <a:rPr lang="en-US" sz="1526" spc="-36">
                <a:solidFill>
                  <a:srgbClr val="FFFFFF"/>
                </a:solidFill>
                <a:latin typeface="Open Sans 2"/>
                <a:ea typeface="Open Sans 2"/>
                <a:cs typeface="Open Sans 2"/>
                <a:sym typeface="Open Sans 2"/>
              </a:rPr>
              <a:t>Serve approximately </a:t>
            </a:r>
            <a:r>
              <a:rPr lang="en-US" sz="1526" b="1" spc="-36">
                <a:solidFill>
                  <a:srgbClr val="FFFFFF"/>
                </a:solidFill>
                <a:latin typeface="Open Sans 2 Bold"/>
                <a:ea typeface="Open Sans 2 Bold"/>
                <a:cs typeface="Open Sans 2 Bold"/>
                <a:sym typeface="Open Sans 2 Bold"/>
              </a:rPr>
              <a:t>4,100 customers</a:t>
            </a:r>
            <a:r>
              <a:rPr lang="en-US" sz="1526" spc="-36">
                <a:solidFill>
                  <a:srgbClr val="FFFFFF"/>
                </a:solidFill>
                <a:latin typeface="Open Sans 2"/>
                <a:ea typeface="Open Sans 2"/>
                <a:cs typeface="Open Sans 2"/>
                <a:sym typeface="Open Sans 2"/>
              </a:rPr>
              <a:t> with quality and reliable drinking water.</a:t>
            </a:r>
          </a:p>
        </p:txBody>
      </p:sp>
      <p:sp>
        <p:nvSpPr>
          <p:cNvPr id="18" name="TextBox 18"/>
          <p:cNvSpPr txBox="1"/>
          <p:nvPr/>
        </p:nvSpPr>
        <p:spPr>
          <a:xfrm>
            <a:off x="6026218" y="4119921"/>
            <a:ext cx="4921880" cy="641201"/>
          </a:xfrm>
          <a:prstGeom prst="rect">
            <a:avLst/>
          </a:prstGeom>
        </p:spPr>
        <p:txBody>
          <a:bodyPr lIns="0" tIns="0" rIns="0" bIns="0" rtlCol="0" anchor="t">
            <a:spAutoFit/>
          </a:bodyPr>
          <a:lstStyle/>
          <a:p>
            <a:pPr defTabSz="609630">
              <a:lnSpc>
                <a:spcPts val="2472"/>
              </a:lnSpc>
            </a:pPr>
            <a:r>
              <a:rPr lang="en-US" sz="2060" b="1" spc="-49">
                <a:solidFill>
                  <a:srgbClr val="FFFFFF"/>
                </a:solidFill>
                <a:latin typeface="Open Sans 2 Bold"/>
                <a:ea typeface="Open Sans 2 Bold"/>
                <a:cs typeface="Open Sans 2 Bold"/>
                <a:sym typeface="Open Sans 2 Bold"/>
              </a:rPr>
              <a:t>Customer safety is our </a:t>
            </a:r>
          </a:p>
          <a:p>
            <a:pPr defTabSz="609630">
              <a:lnSpc>
                <a:spcPts val="2472"/>
              </a:lnSpc>
            </a:pPr>
            <a:r>
              <a:rPr lang="en-US" sz="2060" b="1" spc="-49">
                <a:solidFill>
                  <a:srgbClr val="FFFFFF"/>
                </a:solidFill>
                <a:latin typeface="Open Sans 2 Bold"/>
                <a:ea typeface="Open Sans 2 Bold"/>
                <a:cs typeface="Open Sans 2 Bold"/>
                <a:sym typeface="Open Sans 2 Bold"/>
              </a:rPr>
              <a:t>top priority.</a:t>
            </a:r>
          </a:p>
        </p:txBody>
      </p:sp>
      <p:sp>
        <p:nvSpPr>
          <p:cNvPr id="19" name="TextBox 19"/>
          <p:cNvSpPr txBox="1"/>
          <p:nvPr/>
        </p:nvSpPr>
        <p:spPr>
          <a:xfrm>
            <a:off x="6026218" y="4847367"/>
            <a:ext cx="4771357" cy="1051570"/>
          </a:xfrm>
          <a:prstGeom prst="rect">
            <a:avLst/>
          </a:prstGeom>
        </p:spPr>
        <p:txBody>
          <a:bodyPr lIns="0" tIns="0" rIns="0" bIns="0" rtlCol="0" anchor="t">
            <a:spAutoFit/>
          </a:bodyPr>
          <a:lstStyle/>
          <a:p>
            <a:pPr defTabSz="609630">
              <a:lnSpc>
                <a:spcPts val="1831"/>
              </a:lnSpc>
            </a:pPr>
            <a:r>
              <a:rPr lang="en-US" sz="1526" spc="-36">
                <a:solidFill>
                  <a:srgbClr val="FFFFFF"/>
                </a:solidFill>
                <a:latin typeface="Open Sans 2"/>
                <a:ea typeface="Open Sans 2"/>
                <a:cs typeface="Open Sans 2"/>
                <a:sym typeface="Open Sans 2"/>
              </a:rPr>
              <a:t>Significant investment in Emergency Management and Fire Prevention.</a:t>
            </a:r>
          </a:p>
          <a:p>
            <a:pPr defTabSz="609630">
              <a:lnSpc>
                <a:spcPts val="961"/>
              </a:lnSpc>
            </a:pPr>
            <a:endParaRPr lang="en-US" sz="1526" spc="-36">
              <a:solidFill>
                <a:srgbClr val="FFFFFF"/>
              </a:solidFill>
              <a:latin typeface="Open Sans 2"/>
              <a:ea typeface="Open Sans 2"/>
              <a:cs typeface="Open Sans 2"/>
              <a:sym typeface="Open Sans 2"/>
            </a:endParaRPr>
          </a:p>
          <a:p>
            <a:pPr defTabSz="609630">
              <a:lnSpc>
                <a:spcPts val="1831"/>
              </a:lnSpc>
            </a:pPr>
            <a:r>
              <a:rPr lang="en-US" sz="1526" spc="-36">
                <a:solidFill>
                  <a:srgbClr val="FFFFFF"/>
                </a:solidFill>
                <a:latin typeface="Open Sans 2"/>
                <a:ea typeface="Open Sans 2"/>
                <a:cs typeface="Open Sans 2"/>
                <a:sym typeface="Open Sans 2"/>
              </a:rPr>
              <a:t>In September 2024, Golden State Water </a:t>
            </a:r>
            <a:r>
              <a:rPr lang="en-US" sz="1526" b="1" spc="-36">
                <a:solidFill>
                  <a:srgbClr val="FFFFFF"/>
                </a:solidFill>
                <a:latin typeface="Open Sans 2 Bold"/>
                <a:ea typeface="Open Sans 2 Bold"/>
                <a:cs typeface="Open Sans 2 Bold"/>
                <a:sym typeface="Open Sans 2 Bold"/>
              </a:rPr>
              <a:t>responded and supported</a:t>
            </a:r>
            <a:r>
              <a:rPr lang="en-US" sz="1526" spc="-36">
                <a:solidFill>
                  <a:srgbClr val="FFFFFF"/>
                </a:solidFill>
                <a:latin typeface="Open Sans 2"/>
                <a:ea typeface="Open Sans 2"/>
                <a:cs typeface="Open Sans 2"/>
                <a:sym typeface="Open Sans 2"/>
              </a:rPr>
              <a:t> the community during the Bridge Fire.</a:t>
            </a:r>
          </a:p>
        </p:txBody>
      </p:sp>
    </p:spTree>
    <p:extLst>
      <p:ext uri="{BB962C8B-B14F-4D97-AF65-F5344CB8AC3E}">
        <p14:creationId xmlns:p14="http://schemas.microsoft.com/office/powerpoint/2010/main" val="22862165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AutoShape 2"/>
          <p:cNvSpPr/>
          <p:nvPr/>
        </p:nvSpPr>
        <p:spPr>
          <a:xfrm>
            <a:off x="0" y="4341372"/>
            <a:ext cx="12192000" cy="0"/>
          </a:xfrm>
          <a:prstGeom prst="line">
            <a:avLst/>
          </a:prstGeom>
          <a:ln w="19050" cap="flat">
            <a:solidFill>
              <a:srgbClr val="FFFFFF"/>
            </a:solidFill>
            <a:prstDash val="solid"/>
            <a:headEnd type="none" w="sm" len="sm"/>
            <a:tailEnd type="none" w="sm" len="sm"/>
          </a:ln>
        </p:spPr>
        <p:txBody>
          <a:bodyPr/>
          <a:lstStyle/>
          <a:p>
            <a:endParaRPr lang="en-US"/>
          </a:p>
        </p:txBody>
      </p:sp>
      <p:sp>
        <p:nvSpPr>
          <p:cNvPr id="3" name="Freeform 3"/>
          <p:cNvSpPr/>
          <p:nvPr/>
        </p:nvSpPr>
        <p:spPr>
          <a:xfrm rot="-5400000">
            <a:off x="-256898" y="1564408"/>
            <a:ext cx="12701744" cy="12701744"/>
          </a:xfrm>
          <a:custGeom>
            <a:avLst/>
            <a:gdLst/>
            <a:ahLst/>
            <a:cxnLst/>
            <a:rect l="l" t="t" r="r" b="b"/>
            <a:pathLst>
              <a:path w="19052616" h="19052616">
                <a:moveTo>
                  <a:pt x="0" y="0"/>
                </a:moveTo>
                <a:lnTo>
                  <a:pt x="19052616" y="0"/>
                </a:lnTo>
                <a:lnTo>
                  <a:pt x="19052616" y="19052616"/>
                </a:lnTo>
                <a:lnTo>
                  <a:pt x="0" y="19052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0" y="278077"/>
            <a:ext cx="12507685" cy="638196"/>
            <a:chOff x="0" y="0"/>
            <a:chExt cx="4941308" cy="252127"/>
          </a:xfrm>
        </p:grpSpPr>
        <p:sp>
          <p:nvSpPr>
            <p:cNvPr id="5" name="Freeform 5"/>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6" name="TextBox 6"/>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7" name="Freeform 7"/>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4"/>
            <a:stretch>
              <a:fillRect/>
            </a:stretch>
          </a:blipFill>
        </p:spPr>
        <p:txBody>
          <a:bodyPr/>
          <a:lstStyle/>
          <a:p>
            <a:endParaRPr lang="en-US"/>
          </a:p>
        </p:txBody>
      </p:sp>
      <p:grpSp>
        <p:nvGrpSpPr>
          <p:cNvPr id="8" name="Group 8"/>
          <p:cNvGrpSpPr/>
          <p:nvPr/>
        </p:nvGrpSpPr>
        <p:grpSpPr>
          <a:xfrm>
            <a:off x="9840096" y="406225"/>
            <a:ext cx="1666104" cy="381903"/>
            <a:chOff x="0" y="0"/>
            <a:chExt cx="3332208" cy="763806"/>
          </a:xfrm>
        </p:grpSpPr>
        <p:grpSp>
          <p:nvGrpSpPr>
            <p:cNvPr id="9" name="Group 9"/>
            <p:cNvGrpSpPr/>
            <p:nvPr/>
          </p:nvGrpSpPr>
          <p:grpSpPr>
            <a:xfrm>
              <a:off x="0" y="0"/>
              <a:ext cx="3332208" cy="763806"/>
              <a:chOff x="0" y="0"/>
              <a:chExt cx="731704" cy="167721"/>
            </a:xfrm>
          </p:grpSpPr>
          <p:sp>
            <p:nvSpPr>
              <p:cNvPr id="10" name="Freeform 10"/>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1" name="TextBox 11"/>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2" name="Freeform 12"/>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TextBox 13"/>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04</a:t>
              </a:r>
            </a:p>
          </p:txBody>
        </p:sp>
      </p:grpSp>
      <p:grpSp>
        <p:nvGrpSpPr>
          <p:cNvPr id="14" name="Group 14"/>
          <p:cNvGrpSpPr/>
          <p:nvPr/>
        </p:nvGrpSpPr>
        <p:grpSpPr>
          <a:xfrm>
            <a:off x="1259758" y="4235214"/>
            <a:ext cx="217753" cy="21775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71BA"/>
            </a:solidFill>
          </p:spPr>
          <p:txBody>
            <a:bodyPr/>
            <a:lstStyle/>
            <a:p>
              <a:endParaRPr lang="en-US"/>
            </a:p>
          </p:txBody>
        </p:sp>
        <p:sp>
          <p:nvSpPr>
            <p:cNvPr id="16" name="TextBox 16"/>
            <p:cNvSpPr txBox="1"/>
            <p:nvPr/>
          </p:nvSpPr>
          <p:spPr>
            <a:xfrm>
              <a:off x="76200" y="47625"/>
              <a:ext cx="660400" cy="688975"/>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7" name="TextBox 17"/>
          <p:cNvSpPr txBox="1"/>
          <p:nvPr/>
        </p:nvSpPr>
        <p:spPr>
          <a:xfrm>
            <a:off x="3074933" y="1638599"/>
            <a:ext cx="6042135" cy="641201"/>
          </a:xfrm>
          <a:prstGeom prst="rect">
            <a:avLst/>
          </a:prstGeom>
        </p:spPr>
        <p:txBody>
          <a:bodyPr lIns="0" tIns="0" rIns="0" bIns="0" rtlCol="0" anchor="t">
            <a:spAutoFit/>
          </a:bodyPr>
          <a:lstStyle/>
          <a:p>
            <a:pPr defTabSz="609630">
              <a:lnSpc>
                <a:spcPts val="5022"/>
              </a:lnSpc>
            </a:pPr>
            <a:r>
              <a:rPr lang="en-US" sz="4924" b="1" spc="-118">
                <a:solidFill>
                  <a:srgbClr val="FFFFFF"/>
                </a:solidFill>
                <a:latin typeface="Open Sans 2 Bold"/>
                <a:ea typeface="Open Sans 2 Bold"/>
                <a:cs typeface="Open Sans 2 Bold"/>
                <a:sym typeface="Open Sans 2 Bold"/>
              </a:rPr>
              <a:t>Bridge Fire Timeline</a:t>
            </a:r>
          </a:p>
        </p:txBody>
      </p:sp>
      <p:grpSp>
        <p:nvGrpSpPr>
          <p:cNvPr id="18" name="Group 18"/>
          <p:cNvGrpSpPr/>
          <p:nvPr/>
        </p:nvGrpSpPr>
        <p:grpSpPr>
          <a:xfrm>
            <a:off x="3418365" y="4235214"/>
            <a:ext cx="217753" cy="217753"/>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71BA"/>
            </a:solidFill>
          </p:spPr>
          <p:txBody>
            <a:bodyPr/>
            <a:lstStyle/>
            <a:p>
              <a:endParaRPr lang="en-US"/>
            </a:p>
          </p:txBody>
        </p:sp>
        <p:sp>
          <p:nvSpPr>
            <p:cNvPr id="20" name="TextBox 20"/>
            <p:cNvSpPr txBox="1"/>
            <p:nvPr/>
          </p:nvSpPr>
          <p:spPr>
            <a:xfrm>
              <a:off x="76200" y="47625"/>
              <a:ext cx="660400" cy="688975"/>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grpSp>
        <p:nvGrpSpPr>
          <p:cNvPr id="21" name="Group 21"/>
          <p:cNvGrpSpPr/>
          <p:nvPr/>
        </p:nvGrpSpPr>
        <p:grpSpPr>
          <a:xfrm>
            <a:off x="5756173" y="4235214"/>
            <a:ext cx="217753" cy="217753"/>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71BA"/>
            </a:solidFill>
          </p:spPr>
          <p:txBody>
            <a:bodyPr/>
            <a:lstStyle/>
            <a:p>
              <a:endParaRPr lang="en-US"/>
            </a:p>
          </p:txBody>
        </p:sp>
        <p:sp>
          <p:nvSpPr>
            <p:cNvPr id="23" name="TextBox 23"/>
            <p:cNvSpPr txBox="1"/>
            <p:nvPr/>
          </p:nvSpPr>
          <p:spPr>
            <a:xfrm>
              <a:off x="76200" y="47625"/>
              <a:ext cx="660400" cy="688975"/>
            </a:xfrm>
            <a:prstGeom prst="rect">
              <a:avLst/>
            </a:prstGeom>
          </p:spPr>
          <p:txBody>
            <a:bodyPr lIns="38250" tIns="38250" rIns="38250" bIns="38250" rtlCol="0" anchor="ctr"/>
            <a:lstStyle/>
            <a:p>
              <a:pPr algn="ctr" defTabSz="609630">
                <a:lnSpc>
                  <a:spcPts val="1679"/>
                </a:lnSpc>
              </a:pPr>
              <a:endParaRPr sz="1200">
                <a:solidFill>
                  <a:prstClr val="black"/>
                </a:solidFill>
                <a:latin typeface="Calibri"/>
              </a:endParaRPr>
            </a:p>
          </p:txBody>
        </p:sp>
      </p:grpSp>
      <p:grpSp>
        <p:nvGrpSpPr>
          <p:cNvPr id="24" name="Group 24"/>
          <p:cNvGrpSpPr/>
          <p:nvPr/>
        </p:nvGrpSpPr>
        <p:grpSpPr>
          <a:xfrm>
            <a:off x="8103766" y="4235214"/>
            <a:ext cx="217753" cy="217753"/>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71BA"/>
            </a:solidFill>
          </p:spPr>
          <p:txBody>
            <a:bodyPr/>
            <a:lstStyle/>
            <a:p>
              <a:endParaRPr lang="en-US"/>
            </a:p>
          </p:txBody>
        </p:sp>
        <p:sp>
          <p:nvSpPr>
            <p:cNvPr id="26" name="TextBox 26"/>
            <p:cNvSpPr txBox="1"/>
            <p:nvPr/>
          </p:nvSpPr>
          <p:spPr>
            <a:xfrm>
              <a:off x="76200" y="47625"/>
              <a:ext cx="660400" cy="688975"/>
            </a:xfrm>
            <a:prstGeom prst="rect">
              <a:avLst/>
            </a:prstGeom>
          </p:spPr>
          <p:txBody>
            <a:bodyPr lIns="38250" tIns="38250" rIns="38250" bIns="38250" rtlCol="0" anchor="ctr"/>
            <a:lstStyle/>
            <a:p>
              <a:pPr algn="ctr" defTabSz="609630">
                <a:lnSpc>
                  <a:spcPts val="1679"/>
                </a:lnSpc>
              </a:pPr>
              <a:endParaRPr sz="1200">
                <a:solidFill>
                  <a:prstClr val="black"/>
                </a:solidFill>
                <a:latin typeface="Calibri"/>
              </a:endParaRPr>
            </a:p>
          </p:txBody>
        </p:sp>
      </p:grpSp>
      <p:grpSp>
        <p:nvGrpSpPr>
          <p:cNvPr id="27" name="Group 27"/>
          <p:cNvGrpSpPr/>
          <p:nvPr/>
        </p:nvGrpSpPr>
        <p:grpSpPr>
          <a:xfrm>
            <a:off x="10614326" y="4235214"/>
            <a:ext cx="217753" cy="217753"/>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71BA"/>
            </a:solidFill>
          </p:spPr>
          <p:txBody>
            <a:bodyPr/>
            <a:lstStyle/>
            <a:p>
              <a:endParaRPr lang="en-US"/>
            </a:p>
          </p:txBody>
        </p:sp>
        <p:sp>
          <p:nvSpPr>
            <p:cNvPr id="29" name="TextBox 29"/>
            <p:cNvSpPr txBox="1"/>
            <p:nvPr/>
          </p:nvSpPr>
          <p:spPr>
            <a:xfrm>
              <a:off x="76200" y="47625"/>
              <a:ext cx="660400" cy="688975"/>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grpSp>
        <p:nvGrpSpPr>
          <p:cNvPr id="30" name="Group 30"/>
          <p:cNvGrpSpPr/>
          <p:nvPr/>
        </p:nvGrpSpPr>
        <p:grpSpPr>
          <a:xfrm>
            <a:off x="402732" y="3201657"/>
            <a:ext cx="1931805" cy="406892"/>
            <a:chOff x="0" y="0"/>
            <a:chExt cx="3863610" cy="813784"/>
          </a:xfrm>
        </p:grpSpPr>
        <p:grpSp>
          <p:nvGrpSpPr>
            <p:cNvPr id="31" name="Group 31"/>
            <p:cNvGrpSpPr/>
            <p:nvPr/>
          </p:nvGrpSpPr>
          <p:grpSpPr>
            <a:xfrm>
              <a:off x="0" y="0"/>
              <a:ext cx="3863610" cy="813784"/>
              <a:chOff x="0" y="0"/>
              <a:chExt cx="796289" cy="167721"/>
            </a:xfrm>
          </p:grpSpPr>
          <p:sp>
            <p:nvSpPr>
              <p:cNvPr id="32" name="Freeform 32"/>
              <p:cNvSpPr/>
              <p:nvPr/>
            </p:nvSpPr>
            <p:spPr>
              <a:xfrm>
                <a:off x="0" y="0"/>
                <a:ext cx="796289" cy="167721"/>
              </a:xfrm>
              <a:custGeom>
                <a:avLst/>
                <a:gdLst/>
                <a:ahLst/>
                <a:cxnLst/>
                <a:rect l="l" t="t" r="r" b="b"/>
                <a:pathLst>
                  <a:path w="796289" h="167721">
                    <a:moveTo>
                      <a:pt x="83860" y="0"/>
                    </a:moveTo>
                    <a:lnTo>
                      <a:pt x="712429" y="0"/>
                    </a:lnTo>
                    <a:cubicBezTo>
                      <a:pt x="758743" y="0"/>
                      <a:pt x="796289" y="37546"/>
                      <a:pt x="796289" y="83860"/>
                    </a:cubicBezTo>
                    <a:lnTo>
                      <a:pt x="796289" y="83860"/>
                    </a:lnTo>
                    <a:cubicBezTo>
                      <a:pt x="796289" y="130175"/>
                      <a:pt x="758743" y="167721"/>
                      <a:pt x="712429"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33" name="TextBox 33"/>
              <p:cNvSpPr txBox="1"/>
              <p:nvPr/>
            </p:nvSpPr>
            <p:spPr>
              <a:xfrm>
                <a:off x="0" y="-28575"/>
                <a:ext cx="796289" cy="196296"/>
              </a:xfrm>
              <a:prstGeom prst="rect">
                <a:avLst/>
              </a:prstGeom>
            </p:spPr>
            <p:txBody>
              <a:bodyPr lIns="42696" tIns="42696" rIns="42696" bIns="42696" rtlCol="0" anchor="ctr"/>
              <a:lstStyle/>
              <a:p>
                <a:pPr algn="ctr" defTabSz="609630">
                  <a:lnSpc>
                    <a:spcPts val="1679"/>
                  </a:lnSpc>
                </a:pPr>
                <a:endParaRPr sz="1200">
                  <a:solidFill>
                    <a:prstClr val="black"/>
                  </a:solidFill>
                  <a:latin typeface="Calibri"/>
                </a:endParaRPr>
              </a:p>
            </p:txBody>
          </p:sp>
        </p:grpSp>
        <p:sp>
          <p:nvSpPr>
            <p:cNvPr id="34" name="TextBox 34"/>
            <p:cNvSpPr txBox="1"/>
            <p:nvPr/>
          </p:nvSpPr>
          <p:spPr>
            <a:xfrm>
              <a:off x="112340" y="261840"/>
              <a:ext cx="3638934" cy="307776"/>
            </a:xfrm>
            <a:prstGeom prst="rect">
              <a:avLst/>
            </a:prstGeom>
          </p:spPr>
          <p:txBody>
            <a:bodyPr lIns="0" tIns="0" rIns="0" bIns="0" rtlCol="0" anchor="t">
              <a:spAutoFit/>
            </a:bodyPr>
            <a:lstStyle/>
            <a:p>
              <a:pPr algn="ctr" defTabSz="609630">
                <a:lnSpc>
                  <a:spcPts val="1220"/>
                </a:lnSpc>
              </a:pPr>
              <a:r>
                <a:rPr lang="en-US" sz="1220" b="1" spc="-29">
                  <a:solidFill>
                    <a:srgbClr val="FFFFFF"/>
                  </a:solidFill>
                  <a:latin typeface="Open Sans 2 Bold"/>
                  <a:ea typeface="Open Sans 2 Bold"/>
                  <a:cs typeface="Open Sans 2 Bold"/>
                  <a:sym typeface="Open Sans 2 Bold"/>
                </a:rPr>
                <a:t>September 8 </a:t>
              </a:r>
            </a:p>
          </p:txBody>
        </p:sp>
      </p:grpSp>
      <p:grpSp>
        <p:nvGrpSpPr>
          <p:cNvPr id="35" name="Group 35"/>
          <p:cNvGrpSpPr/>
          <p:nvPr/>
        </p:nvGrpSpPr>
        <p:grpSpPr>
          <a:xfrm>
            <a:off x="2561339" y="3181263"/>
            <a:ext cx="1931805" cy="406892"/>
            <a:chOff x="0" y="0"/>
            <a:chExt cx="796289" cy="167721"/>
          </a:xfrm>
        </p:grpSpPr>
        <p:sp>
          <p:nvSpPr>
            <p:cNvPr id="36" name="Freeform 36"/>
            <p:cNvSpPr/>
            <p:nvPr/>
          </p:nvSpPr>
          <p:spPr>
            <a:xfrm>
              <a:off x="0" y="0"/>
              <a:ext cx="796289" cy="167721"/>
            </a:xfrm>
            <a:custGeom>
              <a:avLst/>
              <a:gdLst/>
              <a:ahLst/>
              <a:cxnLst/>
              <a:rect l="l" t="t" r="r" b="b"/>
              <a:pathLst>
                <a:path w="796289" h="167721">
                  <a:moveTo>
                    <a:pt x="83860" y="0"/>
                  </a:moveTo>
                  <a:lnTo>
                    <a:pt x="712429" y="0"/>
                  </a:lnTo>
                  <a:cubicBezTo>
                    <a:pt x="758743" y="0"/>
                    <a:pt x="796289" y="37546"/>
                    <a:pt x="796289" y="83860"/>
                  </a:cubicBezTo>
                  <a:lnTo>
                    <a:pt x="796289" y="83860"/>
                  </a:lnTo>
                  <a:cubicBezTo>
                    <a:pt x="796289" y="130175"/>
                    <a:pt x="758743" y="167721"/>
                    <a:pt x="712429"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37" name="TextBox 37"/>
            <p:cNvSpPr txBox="1"/>
            <p:nvPr/>
          </p:nvSpPr>
          <p:spPr>
            <a:xfrm>
              <a:off x="0" y="-28575"/>
              <a:ext cx="796289" cy="196296"/>
            </a:xfrm>
            <a:prstGeom prst="rect">
              <a:avLst/>
            </a:prstGeom>
          </p:spPr>
          <p:txBody>
            <a:bodyPr lIns="42696" tIns="42696" rIns="42696" bIns="42696" rtlCol="0" anchor="ctr"/>
            <a:lstStyle/>
            <a:p>
              <a:pPr algn="ctr" defTabSz="609630">
                <a:lnSpc>
                  <a:spcPts val="1679"/>
                </a:lnSpc>
              </a:pPr>
              <a:endParaRPr sz="1200">
                <a:solidFill>
                  <a:prstClr val="black"/>
                </a:solidFill>
                <a:latin typeface="Calibri"/>
              </a:endParaRPr>
            </a:p>
          </p:txBody>
        </p:sp>
      </p:grpSp>
      <p:sp>
        <p:nvSpPr>
          <p:cNvPr id="38" name="TextBox 38"/>
          <p:cNvSpPr txBox="1"/>
          <p:nvPr/>
        </p:nvSpPr>
        <p:spPr>
          <a:xfrm>
            <a:off x="2617508" y="3318533"/>
            <a:ext cx="1819467" cy="153888"/>
          </a:xfrm>
          <a:prstGeom prst="rect">
            <a:avLst/>
          </a:prstGeom>
        </p:spPr>
        <p:txBody>
          <a:bodyPr lIns="0" tIns="0" rIns="0" bIns="0" rtlCol="0" anchor="t">
            <a:spAutoFit/>
          </a:bodyPr>
          <a:lstStyle/>
          <a:p>
            <a:pPr algn="ctr" defTabSz="609630">
              <a:lnSpc>
                <a:spcPts val="1220"/>
              </a:lnSpc>
            </a:pPr>
            <a:r>
              <a:rPr lang="en-US" sz="1220" b="1" spc="-29">
                <a:solidFill>
                  <a:srgbClr val="FFFFFF"/>
                </a:solidFill>
                <a:latin typeface="Open Sans 2 Bold"/>
                <a:ea typeface="Open Sans 2 Bold"/>
                <a:cs typeface="Open Sans 2 Bold"/>
                <a:sym typeface="Open Sans 2 Bold"/>
              </a:rPr>
              <a:t>September 10</a:t>
            </a:r>
          </a:p>
        </p:txBody>
      </p:sp>
      <p:grpSp>
        <p:nvGrpSpPr>
          <p:cNvPr id="39" name="Group 39"/>
          <p:cNvGrpSpPr/>
          <p:nvPr/>
        </p:nvGrpSpPr>
        <p:grpSpPr>
          <a:xfrm>
            <a:off x="4894991" y="3201657"/>
            <a:ext cx="1931805" cy="406892"/>
            <a:chOff x="0" y="0"/>
            <a:chExt cx="3863610" cy="813784"/>
          </a:xfrm>
        </p:grpSpPr>
        <p:grpSp>
          <p:nvGrpSpPr>
            <p:cNvPr id="40" name="Group 40"/>
            <p:cNvGrpSpPr/>
            <p:nvPr/>
          </p:nvGrpSpPr>
          <p:grpSpPr>
            <a:xfrm>
              <a:off x="0" y="0"/>
              <a:ext cx="3863610" cy="813784"/>
              <a:chOff x="0" y="0"/>
              <a:chExt cx="796289" cy="167721"/>
            </a:xfrm>
          </p:grpSpPr>
          <p:sp>
            <p:nvSpPr>
              <p:cNvPr id="41" name="Freeform 41"/>
              <p:cNvSpPr/>
              <p:nvPr/>
            </p:nvSpPr>
            <p:spPr>
              <a:xfrm>
                <a:off x="0" y="0"/>
                <a:ext cx="796289" cy="167721"/>
              </a:xfrm>
              <a:custGeom>
                <a:avLst/>
                <a:gdLst/>
                <a:ahLst/>
                <a:cxnLst/>
                <a:rect l="l" t="t" r="r" b="b"/>
                <a:pathLst>
                  <a:path w="796289" h="167721">
                    <a:moveTo>
                      <a:pt x="83860" y="0"/>
                    </a:moveTo>
                    <a:lnTo>
                      <a:pt x="712429" y="0"/>
                    </a:lnTo>
                    <a:cubicBezTo>
                      <a:pt x="758743" y="0"/>
                      <a:pt x="796289" y="37546"/>
                      <a:pt x="796289" y="83860"/>
                    </a:cubicBezTo>
                    <a:lnTo>
                      <a:pt x="796289" y="83860"/>
                    </a:lnTo>
                    <a:cubicBezTo>
                      <a:pt x="796289" y="130175"/>
                      <a:pt x="758743" y="167721"/>
                      <a:pt x="712429"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42" name="TextBox 42"/>
              <p:cNvSpPr txBox="1"/>
              <p:nvPr/>
            </p:nvSpPr>
            <p:spPr>
              <a:xfrm>
                <a:off x="0" y="-28575"/>
                <a:ext cx="796289" cy="196296"/>
              </a:xfrm>
              <a:prstGeom prst="rect">
                <a:avLst/>
              </a:prstGeom>
            </p:spPr>
            <p:txBody>
              <a:bodyPr lIns="42696" tIns="42696" rIns="42696" bIns="42696" rtlCol="0" anchor="ctr"/>
              <a:lstStyle/>
              <a:p>
                <a:pPr algn="ctr" defTabSz="609630">
                  <a:lnSpc>
                    <a:spcPts val="1679"/>
                  </a:lnSpc>
                </a:pPr>
                <a:endParaRPr sz="1200">
                  <a:solidFill>
                    <a:prstClr val="black"/>
                  </a:solidFill>
                  <a:latin typeface="Calibri"/>
                </a:endParaRPr>
              </a:p>
            </p:txBody>
          </p:sp>
        </p:grpSp>
        <p:sp>
          <p:nvSpPr>
            <p:cNvPr id="43" name="TextBox 43"/>
            <p:cNvSpPr txBox="1"/>
            <p:nvPr/>
          </p:nvSpPr>
          <p:spPr>
            <a:xfrm>
              <a:off x="112340" y="261840"/>
              <a:ext cx="3638934" cy="307776"/>
            </a:xfrm>
            <a:prstGeom prst="rect">
              <a:avLst/>
            </a:prstGeom>
          </p:spPr>
          <p:txBody>
            <a:bodyPr lIns="0" tIns="0" rIns="0" bIns="0" rtlCol="0" anchor="t">
              <a:spAutoFit/>
            </a:bodyPr>
            <a:lstStyle/>
            <a:p>
              <a:pPr algn="ctr" defTabSz="609630">
                <a:lnSpc>
                  <a:spcPts val="1220"/>
                </a:lnSpc>
              </a:pPr>
              <a:r>
                <a:rPr lang="en-US" sz="1220" b="1" spc="-29">
                  <a:solidFill>
                    <a:srgbClr val="FFFFFF"/>
                  </a:solidFill>
                  <a:latin typeface="Open Sans 2 Bold"/>
                  <a:ea typeface="Open Sans 2 Bold"/>
                  <a:cs typeface="Open Sans 2 Bold"/>
                  <a:sym typeface="Open Sans 2 Bold"/>
                </a:rPr>
                <a:t>September 11 </a:t>
              </a:r>
            </a:p>
          </p:txBody>
        </p:sp>
      </p:grpSp>
      <p:grpSp>
        <p:nvGrpSpPr>
          <p:cNvPr id="44" name="Group 44"/>
          <p:cNvGrpSpPr/>
          <p:nvPr/>
        </p:nvGrpSpPr>
        <p:grpSpPr>
          <a:xfrm>
            <a:off x="7316398" y="3181263"/>
            <a:ext cx="1931805" cy="406892"/>
            <a:chOff x="0" y="0"/>
            <a:chExt cx="3863610" cy="813784"/>
          </a:xfrm>
        </p:grpSpPr>
        <p:grpSp>
          <p:nvGrpSpPr>
            <p:cNvPr id="45" name="Group 45"/>
            <p:cNvGrpSpPr/>
            <p:nvPr/>
          </p:nvGrpSpPr>
          <p:grpSpPr>
            <a:xfrm>
              <a:off x="0" y="0"/>
              <a:ext cx="3863610" cy="813784"/>
              <a:chOff x="0" y="0"/>
              <a:chExt cx="796289" cy="167721"/>
            </a:xfrm>
          </p:grpSpPr>
          <p:sp>
            <p:nvSpPr>
              <p:cNvPr id="46" name="Freeform 46"/>
              <p:cNvSpPr/>
              <p:nvPr/>
            </p:nvSpPr>
            <p:spPr>
              <a:xfrm>
                <a:off x="0" y="0"/>
                <a:ext cx="796289" cy="167721"/>
              </a:xfrm>
              <a:custGeom>
                <a:avLst/>
                <a:gdLst/>
                <a:ahLst/>
                <a:cxnLst/>
                <a:rect l="l" t="t" r="r" b="b"/>
                <a:pathLst>
                  <a:path w="796289" h="167721">
                    <a:moveTo>
                      <a:pt x="83860" y="0"/>
                    </a:moveTo>
                    <a:lnTo>
                      <a:pt x="712429" y="0"/>
                    </a:lnTo>
                    <a:cubicBezTo>
                      <a:pt x="758743" y="0"/>
                      <a:pt x="796289" y="37546"/>
                      <a:pt x="796289" y="83860"/>
                    </a:cubicBezTo>
                    <a:lnTo>
                      <a:pt x="796289" y="83860"/>
                    </a:lnTo>
                    <a:cubicBezTo>
                      <a:pt x="796289" y="130175"/>
                      <a:pt x="758743" y="167721"/>
                      <a:pt x="712429"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47" name="TextBox 47"/>
              <p:cNvSpPr txBox="1"/>
              <p:nvPr/>
            </p:nvSpPr>
            <p:spPr>
              <a:xfrm>
                <a:off x="0" y="-28575"/>
                <a:ext cx="796289" cy="196296"/>
              </a:xfrm>
              <a:prstGeom prst="rect">
                <a:avLst/>
              </a:prstGeom>
            </p:spPr>
            <p:txBody>
              <a:bodyPr lIns="42696" tIns="42696" rIns="42696" bIns="42696" rtlCol="0" anchor="ctr"/>
              <a:lstStyle/>
              <a:p>
                <a:pPr algn="ctr" defTabSz="609630">
                  <a:lnSpc>
                    <a:spcPts val="1679"/>
                  </a:lnSpc>
                </a:pPr>
                <a:endParaRPr sz="1200">
                  <a:solidFill>
                    <a:prstClr val="black"/>
                  </a:solidFill>
                  <a:latin typeface="Calibri"/>
                </a:endParaRPr>
              </a:p>
            </p:txBody>
          </p:sp>
        </p:grpSp>
        <p:sp>
          <p:nvSpPr>
            <p:cNvPr id="48" name="TextBox 48"/>
            <p:cNvSpPr txBox="1"/>
            <p:nvPr/>
          </p:nvSpPr>
          <p:spPr>
            <a:xfrm>
              <a:off x="112340" y="261840"/>
              <a:ext cx="3638934" cy="307776"/>
            </a:xfrm>
            <a:prstGeom prst="rect">
              <a:avLst/>
            </a:prstGeom>
          </p:spPr>
          <p:txBody>
            <a:bodyPr lIns="0" tIns="0" rIns="0" bIns="0" rtlCol="0" anchor="t">
              <a:spAutoFit/>
            </a:bodyPr>
            <a:lstStyle/>
            <a:p>
              <a:pPr algn="ctr" defTabSz="609630">
                <a:lnSpc>
                  <a:spcPts val="1220"/>
                </a:lnSpc>
              </a:pPr>
              <a:r>
                <a:rPr lang="en-US" sz="1220" b="1" spc="-29">
                  <a:solidFill>
                    <a:srgbClr val="FFFFFF"/>
                  </a:solidFill>
                  <a:latin typeface="Open Sans 2 Bold"/>
                  <a:ea typeface="Open Sans 2 Bold"/>
                  <a:cs typeface="Open Sans 2 Bold"/>
                  <a:sym typeface="Open Sans 2 Bold"/>
                </a:rPr>
                <a:t>September 14</a:t>
              </a:r>
            </a:p>
          </p:txBody>
        </p:sp>
      </p:grpSp>
      <p:grpSp>
        <p:nvGrpSpPr>
          <p:cNvPr id="49" name="Group 49"/>
          <p:cNvGrpSpPr/>
          <p:nvPr/>
        </p:nvGrpSpPr>
        <p:grpSpPr>
          <a:xfrm>
            <a:off x="9746347" y="3201657"/>
            <a:ext cx="1931805" cy="406892"/>
            <a:chOff x="0" y="0"/>
            <a:chExt cx="796289" cy="167721"/>
          </a:xfrm>
        </p:grpSpPr>
        <p:sp>
          <p:nvSpPr>
            <p:cNvPr id="50" name="Freeform 50"/>
            <p:cNvSpPr/>
            <p:nvPr/>
          </p:nvSpPr>
          <p:spPr>
            <a:xfrm>
              <a:off x="0" y="0"/>
              <a:ext cx="796289" cy="167721"/>
            </a:xfrm>
            <a:custGeom>
              <a:avLst/>
              <a:gdLst/>
              <a:ahLst/>
              <a:cxnLst/>
              <a:rect l="l" t="t" r="r" b="b"/>
              <a:pathLst>
                <a:path w="796289" h="167721">
                  <a:moveTo>
                    <a:pt x="83860" y="0"/>
                  </a:moveTo>
                  <a:lnTo>
                    <a:pt x="712429" y="0"/>
                  </a:lnTo>
                  <a:cubicBezTo>
                    <a:pt x="758743" y="0"/>
                    <a:pt x="796289" y="37546"/>
                    <a:pt x="796289" y="83860"/>
                  </a:cubicBezTo>
                  <a:lnTo>
                    <a:pt x="796289" y="83860"/>
                  </a:lnTo>
                  <a:cubicBezTo>
                    <a:pt x="796289" y="130175"/>
                    <a:pt x="758743" y="167721"/>
                    <a:pt x="712429" y="167721"/>
                  </a:cubicBezTo>
                  <a:lnTo>
                    <a:pt x="83860" y="167721"/>
                  </a:lnTo>
                  <a:cubicBezTo>
                    <a:pt x="37546" y="167721"/>
                    <a:pt x="0" y="130175"/>
                    <a:pt x="0" y="83860"/>
                  </a:cubicBezTo>
                  <a:lnTo>
                    <a:pt x="0" y="83860"/>
                  </a:lnTo>
                  <a:cubicBezTo>
                    <a:pt x="0" y="37546"/>
                    <a:pt x="37546" y="0"/>
                    <a:pt x="83860" y="0"/>
                  </a:cubicBezTo>
                  <a:close/>
                </a:path>
              </a:pathLst>
            </a:custGeom>
            <a:solidFill>
              <a:srgbClr val="0E71BA"/>
            </a:solidFill>
            <a:ln w="19050" cap="rnd">
              <a:solidFill>
                <a:srgbClr val="FFFFFF"/>
              </a:solidFill>
              <a:prstDash val="solid"/>
              <a:round/>
            </a:ln>
          </p:spPr>
          <p:txBody>
            <a:bodyPr/>
            <a:lstStyle/>
            <a:p>
              <a:endParaRPr lang="en-US"/>
            </a:p>
          </p:txBody>
        </p:sp>
        <p:sp>
          <p:nvSpPr>
            <p:cNvPr id="51" name="TextBox 51"/>
            <p:cNvSpPr txBox="1"/>
            <p:nvPr/>
          </p:nvSpPr>
          <p:spPr>
            <a:xfrm>
              <a:off x="0" y="-28575"/>
              <a:ext cx="796289" cy="196296"/>
            </a:xfrm>
            <a:prstGeom prst="rect">
              <a:avLst/>
            </a:prstGeom>
          </p:spPr>
          <p:txBody>
            <a:bodyPr lIns="48222" tIns="48222" rIns="48222" bIns="48222" rtlCol="0" anchor="ctr"/>
            <a:lstStyle/>
            <a:p>
              <a:pPr algn="ctr" defTabSz="609630">
                <a:lnSpc>
                  <a:spcPts val="1679"/>
                </a:lnSpc>
              </a:pPr>
              <a:endParaRPr sz="1200">
                <a:solidFill>
                  <a:prstClr val="black"/>
                </a:solidFill>
                <a:latin typeface="Calibri"/>
              </a:endParaRPr>
            </a:p>
          </p:txBody>
        </p:sp>
      </p:grpSp>
      <p:sp>
        <p:nvSpPr>
          <p:cNvPr id="52" name="TextBox 52"/>
          <p:cNvSpPr txBox="1"/>
          <p:nvPr/>
        </p:nvSpPr>
        <p:spPr>
          <a:xfrm>
            <a:off x="9802516" y="3338927"/>
            <a:ext cx="1819467" cy="153888"/>
          </a:xfrm>
          <a:prstGeom prst="rect">
            <a:avLst/>
          </a:prstGeom>
        </p:spPr>
        <p:txBody>
          <a:bodyPr lIns="0" tIns="0" rIns="0" bIns="0" rtlCol="0" anchor="t">
            <a:spAutoFit/>
          </a:bodyPr>
          <a:lstStyle/>
          <a:p>
            <a:pPr algn="ctr" defTabSz="609630">
              <a:lnSpc>
                <a:spcPts val="1220"/>
              </a:lnSpc>
            </a:pPr>
            <a:r>
              <a:rPr lang="en-US" sz="1220" b="1" spc="-29">
                <a:solidFill>
                  <a:srgbClr val="FFFFFF"/>
                </a:solidFill>
                <a:latin typeface="Open Sans 2 Bold"/>
                <a:ea typeface="Open Sans 2 Bold"/>
                <a:cs typeface="Open Sans 2 Bold"/>
                <a:sym typeface="Open Sans 2 Bold"/>
              </a:rPr>
              <a:t>September 17 </a:t>
            </a:r>
          </a:p>
        </p:txBody>
      </p:sp>
      <p:sp>
        <p:nvSpPr>
          <p:cNvPr id="53" name="TextBox 53"/>
          <p:cNvSpPr txBox="1"/>
          <p:nvPr/>
        </p:nvSpPr>
        <p:spPr>
          <a:xfrm>
            <a:off x="458902" y="3763370"/>
            <a:ext cx="1819467" cy="153888"/>
          </a:xfrm>
          <a:prstGeom prst="rect">
            <a:avLst/>
          </a:prstGeom>
        </p:spPr>
        <p:txBody>
          <a:bodyPr lIns="0" tIns="0" rIns="0" bIns="0" rtlCol="0" anchor="t">
            <a:spAutoFit/>
          </a:bodyPr>
          <a:lstStyle/>
          <a:p>
            <a:pPr algn="ctr" defTabSz="609630">
              <a:lnSpc>
                <a:spcPts val="1220"/>
              </a:lnSpc>
            </a:pPr>
            <a:r>
              <a:rPr lang="en-US" sz="1220" spc="-29">
                <a:solidFill>
                  <a:srgbClr val="FFFFFF"/>
                </a:solidFill>
                <a:latin typeface="Open Sans 2"/>
                <a:ea typeface="Open Sans 2"/>
                <a:cs typeface="Open Sans 2"/>
                <a:sym typeface="Open Sans 2"/>
              </a:rPr>
              <a:t>Fire begins </a:t>
            </a:r>
          </a:p>
        </p:txBody>
      </p:sp>
      <p:sp>
        <p:nvSpPr>
          <p:cNvPr id="54" name="TextBox 54"/>
          <p:cNvSpPr txBox="1"/>
          <p:nvPr/>
        </p:nvSpPr>
        <p:spPr>
          <a:xfrm>
            <a:off x="2617508" y="3763347"/>
            <a:ext cx="1819467" cy="153888"/>
          </a:xfrm>
          <a:prstGeom prst="rect">
            <a:avLst/>
          </a:prstGeom>
        </p:spPr>
        <p:txBody>
          <a:bodyPr lIns="0" tIns="0" rIns="0" bIns="0" rtlCol="0" anchor="t">
            <a:spAutoFit/>
          </a:bodyPr>
          <a:lstStyle/>
          <a:p>
            <a:pPr algn="ctr" defTabSz="609630">
              <a:lnSpc>
                <a:spcPts val="1220"/>
              </a:lnSpc>
            </a:pPr>
            <a:r>
              <a:rPr lang="en-US" sz="1220" spc="-29">
                <a:solidFill>
                  <a:srgbClr val="FFFFFF"/>
                </a:solidFill>
                <a:latin typeface="Open Sans 2"/>
                <a:ea typeface="Open Sans 2"/>
                <a:cs typeface="Open Sans 2"/>
                <a:sym typeface="Open Sans 2"/>
              </a:rPr>
              <a:t>Mandatory evacuations </a:t>
            </a:r>
          </a:p>
        </p:txBody>
      </p:sp>
      <p:sp>
        <p:nvSpPr>
          <p:cNvPr id="55" name="TextBox 55"/>
          <p:cNvSpPr txBox="1"/>
          <p:nvPr/>
        </p:nvSpPr>
        <p:spPr>
          <a:xfrm>
            <a:off x="4718033" y="3763370"/>
            <a:ext cx="2285722" cy="153888"/>
          </a:xfrm>
          <a:prstGeom prst="rect">
            <a:avLst/>
          </a:prstGeom>
        </p:spPr>
        <p:txBody>
          <a:bodyPr lIns="0" tIns="0" rIns="0" bIns="0" rtlCol="0" anchor="t">
            <a:spAutoFit/>
          </a:bodyPr>
          <a:lstStyle/>
          <a:p>
            <a:pPr algn="ctr" defTabSz="609630">
              <a:lnSpc>
                <a:spcPts val="1220"/>
              </a:lnSpc>
            </a:pPr>
            <a:r>
              <a:rPr lang="en-US" sz="1220" spc="-29">
                <a:solidFill>
                  <a:srgbClr val="FFFFFF"/>
                </a:solidFill>
                <a:latin typeface="Open Sans 2"/>
                <a:ea typeface="Open Sans 2"/>
                <a:cs typeface="Open Sans 2"/>
                <a:sym typeface="Open Sans 2"/>
              </a:rPr>
              <a:t>Do Not Drink (DND) order issued</a:t>
            </a:r>
          </a:p>
        </p:txBody>
      </p:sp>
      <p:sp>
        <p:nvSpPr>
          <p:cNvPr id="56" name="TextBox 56"/>
          <p:cNvSpPr txBox="1"/>
          <p:nvPr/>
        </p:nvSpPr>
        <p:spPr>
          <a:xfrm>
            <a:off x="7228643" y="3763370"/>
            <a:ext cx="2185751" cy="153888"/>
          </a:xfrm>
          <a:prstGeom prst="rect">
            <a:avLst/>
          </a:prstGeom>
        </p:spPr>
        <p:txBody>
          <a:bodyPr lIns="0" tIns="0" rIns="0" bIns="0" rtlCol="0" anchor="t">
            <a:spAutoFit/>
          </a:bodyPr>
          <a:lstStyle/>
          <a:p>
            <a:pPr algn="ctr" defTabSz="609630">
              <a:lnSpc>
                <a:spcPts val="1220"/>
              </a:lnSpc>
            </a:pPr>
            <a:r>
              <a:rPr lang="en-US" sz="1220" spc="-29">
                <a:solidFill>
                  <a:srgbClr val="FFFFFF"/>
                </a:solidFill>
                <a:latin typeface="Open Sans 2"/>
                <a:ea typeface="Open Sans 2"/>
                <a:cs typeface="Open Sans 2"/>
                <a:sym typeface="Open Sans 2"/>
              </a:rPr>
              <a:t>Do Not Drink (DND) order lifted </a:t>
            </a:r>
          </a:p>
        </p:txBody>
      </p:sp>
      <p:sp>
        <p:nvSpPr>
          <p:cNvPr id="57" name="TextBox 57"/>
          <p:cNvSpPr txBox="1"/>
          <p:nvPr/>
        </p:nvSpPr>
        <p:spPr>
          <a:xfrm>
            <a:off x="9639283" y="3763370"/>
            <a:ext cx="2145933" cy="153888"/>
          </a:xfrm>
          <a:prstGeom prst="rect">
            <a:avLst/>
          </a:prstGeom>
        </p:spPr>
        <p:txBody>
          <a:bodyPr lIns="0" tIns="0" rIns="0" bIns="0" rtlCol="0" anchor="t">
            <a:spAutoFit/>
          </a:bodyPr>
          <a:lstStyle/>
          <a:p>
            <a:pPr algn="ctr" defTabSz="609630">
              <a:lnSpc>
                <a:spcPts val="1220"/>
              </a:lnSpc>
            </a:pPr>
            <a:r>
              <a:rPr lang="en-US" sz="1220" spc="-29">
                <a:solidFill>
                  <a:srgbClr val="FFFFFF"/>
                </a:solidFill>
                <a:latin typeface="Open Sans 2"/>
                <a:ea typeface="Open Sans 2"/>
                <a:cs typeface="Open Sans 2"/>
                <a:sym typeface="Open Sans 2"/>
              </a:rPr>
              <a:t>Mandatory evacuations lifted</a:t>
            </a:r>
          </a:p>
        </p:txBody>
      </p:sp>
    </p:spTree>
    <p:extLst>
      <p:ext uri="{BB962C8B-B14F-4D97-AF65-F5344CB8AC3E}">
        <p14:creationId xmlns:p14="http://schemas.microsoft.com/office/powerpoint/2010/main" val="1066379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a:off x="-445850" y="-82182"/>
            <a:ext cx="12741432" cy="8872555"/>
          </a:xfrm>
          <a:custGeom>
            <a:avLst/>
            <a:gdLst/>
            <a:ahLst/>
            <a:cxnLst/>
            <a:rect l="l" t="t" r="r" b="b"/>
            <a:pathLst>
              <a:path w="19112148" h="13308832">
                <a:moveTo>
                  <a:pt x="0" y="0"/>
                </a:moveTo>
                <a:lnTo>
                  <a:pt x="19112148" y="0"/>
                </a:lnTo>
                <a:lnTo>
                  <a:pt x="19112148" y="13308832"/>
                </a:lnTo>
                <a:lnTo>
                  <a:pt x="0" y="13308832"/>
                </a:lnTo>
                <a:lnTo>
                  <a:pt x="0" y="0"/>
                </a:lnTo>
                <a:close/>
              </a:path>
            </a:pathLst>
          </a:custGeom>
          <a:blipFill>
            <a:blip r:embed="rId2">
              <a:alphaModFix amt="30000"/>
            </a:blip>
            <a:stretch>
              <a:fillRect l="-2912" r="-2912" b="-1313"/>
            </a:stretch>
          </a:blipFill>
        </p:spPr>
        <p:txBody>
          <a:bodyPr/>
          <a:lstStyle/>
          <a:p>
            <a:endParaRPr lang="en-US"/>
          </a:p>
        </p:txBody>
      </p:sp>
      <p:sp>
        <p:nvSpPr>
          <p:cNvPr id="3" name="Freeform 3"/>
          <p:cNvSpPr/>
          <p:nvPr/>
        </p:nvSpPr>
        <p:spPr>
          <a:xfrm rot="-5400000">
            <a:off x="-256898" y="1564408"/>
            <a:ext cx="12701744" cy="12701744"/>
          </a:xfrm>
          <a:custGeom>
            <a:avLst/>
            <a:gdLst/>
            <a:ahLst/>
            <a:cxnLst/>
            <a:rect l="l" t="t" r="r" b="b"/>
            <a:pathLst>
              <a:path w="19052616" h="19052616">
                <a:moveTo>
                  <a:pt x="0" y="0"/>
                </a:moveTo>
                <a:lnTo>
                  <a:pt x="19052616" y="0"/>
                </a:lnTo>
                <a:lnTo>
                  <a:pt x="19052616" y="19052616"/>
                </a:lnTo>
                <a:lnTo>
                  <a:pt x="0" y="19052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0" y="278077"/>
            <a:ext cx="12507685" cy="638196"/>
            <a:chOff x="0" y="0"/>
            <a:chExt cx="4941308" cy="252127"/>
          </a:xfrm>
        </p:grpSpPr>
        <p:sp>
          <p:nvSpPr>
            <p:cNvPr id="5" name="Freeform 5"/>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6" name="TextBox 6"/>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7" name="Freeform 7"/>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9840096" y="406225"/>
            <a:ext cx="1666104" cy="381903"/>
            <a:chOff x="0" y="0"/>
            <a:chExt cx="3332208" cy="763806"/>
          </a:xfrm>
        </p:grpSpPr>
        <p:grpSp>
          <p:nvGrpSpPr>
            <p:cNvPr id="9" name="Group 9"/>
            <p:cNvGrpSpPr/>
            <p:nvPr/>
          </p:nvGrpSpPr>
          <p:grpSpPr>
            <a:xfrm>
              <a:off x="0" y="0"/>
              <a:ext cx="3332208" cy="763806"/>
              <a:chOff x="0" y="0"/>
              <a:chExt cx="731704" cy="167721"/>
            </a:xfrm>
          </p:grpSpPr>
          <p:sp>
            <p:nvSpPr>
              <p:cNvPr id="10" name="Freeform 10"/>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1" name="TextBox 11"/>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2" name="Freeform 12"/>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05</a:t>
              </a:r>
            </a:p>
          </p:txBody>
        </p:sp>
      </p:grpSp>
      <p:sp>
        <p:nvSpPr>
          <p:cNvPr id="14" name="TextBox 14"/>
          <p:cNvSpPr txBox="1"/>
          <p:nvPr/>
        </p:nvSpPr>
        <p:spPr>
          <a:xfrm>
            <a:off x="4491642" y="3080755"/>
            <a:ext cx="3524402" cy="730969"/>
          </a:xfrm>
          <a:prstGeom prst="rect">
            <a:avLst/>
          </a:prstGeom>
        </p:spPr>
        <p:txBody>
          <a:bodyPr lIns="0" tIns="0" rIns="0" bIns="0" rtlCol="0" anchor="t">
            <a:spAutoFit/>
          </a:bodyPr>
          <a:lstStyle/>
          <a:p>
            <a:pPr algn="ctr" defTabSz="609630">
              <a:lnSpc>
                <a:spcPts val="5726"/>
              </a:lnSpc>
            </a:pPr>
            <a:r>
              <a:rPr lang="en-US" sz="5158" b="1" spc="-123">
                <a:solidFill>
                  <a:srgbClr val="FFFFFF"/>
                </a:solidFill>
                <a:latin typeface="Open Sans 2 Bold"/>
                <a:ea typeface="Open Sans 2 Bold"/>
                <a:cs typeface="Open Sans 2 Bold"/>
                <a:sym typeface="Open Sans 2 Bold"/>
              </a:rPr>
              <a:t>Successes </a:t>
            </a:r>
          </a:p>
        </p:txBody>
      </p:sp>
    </p:spTree>
    <p:extLst>
      <p:ext uri="{BB962C8B-B14F-4D97-AF65-F5344CB8AC3E}">
        <p14:creationId xmlns:p14="http://schemas.microsoft.com/office/powerpoint/2010/main" val="14201514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a:off x="-342427" y="916274"/>
            <a:ext cx="13000948" cy="7078422"/>
          </a:xfrm>
          <a:custGeom>
            <a:avLst/>
            <a:gdLst/>
            <a:ahLst/>
            <a:cxnLst/>
            <a:rect l="l" t="t" r="r" b="b"/>
            <a:pathLst>
              <a:path w="19501422" h="10617633">
                <a:moveTo>
                  <a:pt x="0" y="0"/>
                </a:moveTo>
                <a:lnTo>
                  <a:pt x="19501422" y="0"/>
                </a:lnTo>
                <a:lnTo>
                  <a:pt x="19501422" y="10617633"/>
                </a:lnTo>
                <a:lnTo>
                  <a:pt x="0" y="10617633"/>
                </a:lnTo>
                <a:lnTo>
                  <a:pt x="0" y="0"/>
                </a:lnTo>
                <a:close/>
              </a:path>
            </a:pathLst>
          </a:custGeom>
          <a:blipFill>
            <a:blip r:embed="rId2">
              <a:alphaModFix amt="30000"/>
            </a:blip>
            <a:stretch>
              <a:fillRect l="-1607" r="-1607"/>
            </a:stretch>
          </a:blipFill>
        </p:spPr>
        <p:txBody>
          <a:bodyPr/>
          <a:lstStyle/>
          <a:p>
            <a:endParaRPr lang="en-US"/>
          </a:p>
        </p:txBody>
      </p:sp>
      <p:sp>
        <p:nvSpPr>
          <p:cNvPr id="3" name="Freeform 3"/>
          <p:cNvSpPr/>
          <p:nvPr/>
        </p:nvSpPr>
        <p:spPr>
          <a:xfrm rot="-5400000">
            <a:off x="-256898" y="1564408"/>
            <a:ext cx="12701744" cy="12701744"/>
          </a:xfrm>
          <a:custGeom>
            <a:avLst/>
            <a:gdLst/>
            <a:ahLst/>
            <a:cxnLst/>
            <a:rect l="l" t="t" r="r" b="b"/>
            <a:pathLst>
              <a:path w="19052616" h="19052616">
                <a:moveTo>
                  <a:pt x="0" y="0"/>
                </a:moveTo>
                <a:lnTo>
                  <a:pt x="19052616" y="0"/>
                </a:lnTo>
                <a:lnTo>
                  <a:pt x="19052616" y="19052616"/>
                </a:lnTo>
                <a:lnTo>
                  <a:pt x="0" y="19052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0" y="278077"/>
            <a:ext cx="12507685" cy="638196"/>
            <a:chOff x="0" y="0"/>
            <a:chExt cx="4941308" cy="252127"/>
          </a:xfrm>
        </p:grpSpPr>
        <p:sp>
          <p:nvSpPr>
            <p:cNvPr id="5" name="Freeform 5"/>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6" name="TextBox 6"/>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7" name="Freeform 7"/>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942407" y="4014185"/>
            <a:ext cx="3002136" cy="1880993"/>
            <a:chOff x="0" y="0"/>
            <a:chExt cx="808617" cy="506641"/>
          </a:xfrm>
        </p:grpSpPr>
        <p:sp>
          <p:nvSpPr>
            <p:cNvPr id="9" name="Freeform 9"/>
            <p:cNvSpPr/>
            <p:nvPr/>
          </p:nvSpPr>
          <p:spPr>
            <a:xfrm>
              <a:off x="0" y="0"/>
              <a:ext cx="808617" cy="506641"/>
            </a:xfrm>
            <a:custGeom>
              <a:avLst/>
              <a:gdLst/>
              <a:ahLst/>
              <a:cxnLst/>
              <a:rect l="l" t="t" r="r" b="b"/>
              <a:pathLst>
                <a:path w="808617" h="506641">
                  <a:moveTo>
                    <a:pt x="22350" y="0"/>
                  </a:moveTo>
                  <a:lnTo>
                    <a:pt x="786268" y="0"/>
                  </a:lnTo>
                  <a:cubicBezTo>
                    <a:pt x="798611" y="0"/>
                    <a:pt x="808617" y="10006"/>
                    <a:pt x="808617" y="22350"/>
                  </a:cubicBezTo>
                  <a:lnTo>
                    <a:pt x="808617" y="484291"/>
                  </a:lnTo>
                  <a:cubicBezTo>
                    <a:pt x="808617" y="496634"/>
                    <a:pt x="798611" y="506641"/>
                    <a:pt x="786268" y="506641"/>
                  </a:cubicBezTo>
                  <a:lnTo>
                    <a:pt x="22350" y="506641"/>
                  </a:lnTo>
                  <a:cubicBezTo>
                    <a:pt x="10006" y="506641"/>
                    <a:pt x="0" y="496634"/>
                    <a:pt x="0" y="484291"/>
                  </a:cubicBezTo>
                  <a:lnTo>
                    <a:pt x="0" y="22350"/>
                  </a:lnTo>
                  <a:cubicBezTo>
                    <a:pt x="0" y="10006"/>
                    <a:pt x="10006" y="0"/>
                    <a:pt x="22350" y="0"/>
                  </a:cubicBezTo>
                  <a:close/>
                </a:path>
              </a:pathLst>
            </a:custGeom>
            <a:solidFill>
              <a:srgbClr val="0E71BA"/>
            </a:solidFill>
            <a:ln w="12700">
              <a:solidFill>
                <a:srgbClr val="000000"/>
              </a:solidFill>
            </a:ln>
          </p:spPr>
          <p:txBody>
            <a:bodyPr/>
            <a:lstStyle/>
            <a:p>
              <a:endParaRPr lang="en-US"/>
            </a:p>
          </p:txBody>
        </p:sp>
      </p:grpSp>
      <p:grpSp>
        <p:nvGrpSpPr>
          <p:cNvPr id="10" name="Group 10"/>
          <p:cNvGrpSpPr/>
          <p:nvPr/>
        </p:nvGrpSpPr>
        <p:grpSpPr>
          <a:xfrm>
            <a:off x="9840096" y="406225"/>
            <a:ext cx="1666104" cy="381903"/>
            <a:chOff x="0" y="0"/>
            <a:chExt cx="3332208" cy="763806"/>
          </a:xfrm>
        </p:grpSpPr>
        <p:grpSp>
          <p:nvGrpSpPr>
            <p:cNvPr id="11" name="Group 11"/>
            <p:cNvGrpSpPr/>
            <p:nvPr/>
          </p:nvGrpSpPr>
          <p:grpSpPr>
            <a:xfrm>
              <a:off x="0" y="0"/>
              <a:ext cx="3332208" cy="763806"/>
              <a:chOff x="0" y="0"/>
              <a:chExt cx="731704" cy="167721"/>
            </a:xfrm>
          </p:grpSpPr>
          <p:sp>
            <p:nvSpPr>
              <p:cNvPr id="12" name="Freeform 12"/>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3" name="TextBox 13"/>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4" name="Freeform 14"/>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5" name="TextBox 15"/>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06</a:t>
              </a:r>
            </a:p>
          </p:txBody>
        </p:sp>
      </p:grpSp>
      <p:grpSp>
        <p:nvGrpSpPr>
          <p:cNvPr id="16" name="Group 16"/>
          <p:cNvGrpSpPr/>
          <p:nvPr/>
        </p:nvGrpSpPr>
        <p:grpSpPr>
          <a:xfrm>
            <a:off x="982473" y="2544687"/>
            <a:ext cx="2974858" cy="419237"/>
            <a:chOff x="0" y="0"/>
            <a:chExt cx="1190128" cy="167721"/>
          </a:xfrm>
        </p:grpSpPr>
        <p:sp>
          <p:nvSpPr>
            <p:cNvPr id="17" name="Freeform 17"/>
            <p:cNvSpPr/>
            <p:nvPr/>
          </p:nvSpPr>
          <p:spPr>
            <a:xfrm>
              <a:off x="0" y="0"/>
              <a:ext cx="1190128" cy="167721"/>
            </a:xfrm>
            <a:custGeom>
              <a:avLst/>
              <a:gdLst/>
              <a:ahLst/>
              <a:cxnLst/>
              <a:rect l="l" t="t" r="r" b="b"/>
              <a:pathLst>
                <a:path w="1190128" h="167721">
                  <a:moveTo>
                    <a:pt x="83860" y="0"/>
                  </a:moveTo>
                  <a:lnTo>
                    <a:pt x="1106268" y="0"/>
                  </a:lnTo>
                  <a:cubicBezTo>
                    <a:pt x="1128509" y="0"/>
                    <a:pt x="1149839" y="8835"/>
                    <a:pt x="1165566" y="24562"/>
                  </a:cubicBezTo>
                  <a:cubicBezTo>
                    <a:pt x="1181293" y="40289"/>
                    <a:pt x="1190128" y="61619"/>
                    <a:pt x="1190128" y="83860"/>
                  </a:cubicBezTo>
                  <a:lnTo>
                    <a:pt x="1190128" y="83860"/>
                  </a:lnTo>
                  <a:cubicBezTo>
                    <a:pt x="1190128" y="130175"/>
                    <a:pt x="1152582" y="167721"/>
                    <a:pt x="1106268"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8" name="TextBox 18"/>
            <p:cNvSpPr txBox="1"/>
            <p:nvPr/>
          </p:nvSpPr>
          <p:spPr>
            <a:xfrm>
              <a:off x="0" y="-28575"/>
              <a:ext cx="1190128" cy="196296"/>
            </a:xfrm>
            <a:prstGeom prst="rect">
              <a:avLst/>
            </a:prstGeom>
          </p:spPr>
          <p:txBody>
            <a:bodyPr lIns="42696" tIns="42696" rIns="42696" bIns="42696" rtlCol="0" anchor="ctr"/>
            <a:lstStyle/>
            <a:p>
              <a:pPr algn="ctr" defTabSz="609630">
                <a:lnSpc>
                  <a:spcPts val="1679"/>
                </a:lnSpc>
              </a:pPr>
              <a:endParaRPr sz="1200">
                <a:solidFill>
                  <a:prstClr val="black"/>
                </a:solidFill>
                <a:latin typeface="Calibri"/>
              </a:endParaRPr>
            </a:p>
          </p:txBody>
        </p:sp>
      </p:grpSp>
      <p:sp>
        <p:nvSpPr>
          <p:cNvPr id="19" name="Freeform 19"/>
          <p:cNvSpPr/>
          <p:nvPr/>
        </p:nvSpPr>
        <p:spPr>
          <a:xfrm>
            <a:off x="3579808" y="2595198"/>
            <a:ext cx="318213" cy="318213"/>
          </a:xfrm>
          <a:custGeom>
            <a:avLst/>
            <a:gdLst/>
            <a:ahLst/>
            <a:cxnLst/>
            <a:rect l="l" t="t" r="r" b="b"/>
            <a:pathLst>
              <a:path w="477320" h="477320">
                <a:moveTo>
                  <a:pt x="0" y="0"/>
                </a:moveTo>
                <a:lnTo>
                  <a:pt x="477320" y="0"/>
                </a:lnTo>
                <a:lnTo>
                  <a:pt x="477320" y="477321"/>
                </a:lnTo>
                <a:lnTo>
                  <a:pt x="0" y="4773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0" name="AutoShape 20"/>
          <p:cNvSpPr/>
          <p:nvPr/>
        </p:nvSpPr>
        <p:spPr>
          <a:xfrm>
            <a:off x="2443475" y="3649422"/>
            <a:ext cx="7425989" cy="0"/>
          </a:xfrm>
          <a:prstGeom prst="line">
            <a:avLst/>
          </a:prstGeom>
          <a:ln w="19050" cap="flat">
            <a:solidFill>
              <a:srgbClr val="FFFFFF"/>
            </a:solidFill>
            <a:prstDash val="solid"/>
            <a:headEnd type="none" w="sm" len="sm"/>
            <a:tailEnd type="none" w="sm" len="sm"/>
          </a:ln>
        </p:spPr>
        <p:txBody>
          <a:bodyPr/>
          <a:lstStyle/>
          <a:p>
            <a:endParaRPr lang="en-US"/>
          </a:p>
        </p:txBody>
      </p:sp>
      <p:grpSp>
        <p:nvGrpSpPr>
          <p:cNvPr id="21" name="Group 21"/>
          <p:cNvGrpSpPr/>
          <p:nvPr/>
        </p:nvGrpSpPr>
        <p:grpSpPr>
          <a:xfrm>
            <a:off x="2316776" y="3538388"/>
            <a:ext cx="253397" cy="253397"/>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71BA"/>
            </a:solidFill>
          </p:spPr>
          <p:txBody>
            <a:bodyPr/>
            <a:lstStyle/>
            <a:p>
              <a:endParaRPr lang="en-US"/>
            </a:p>
          </p:txBody>
        </p:sp>
        <p:sp>
          <p:nvSpPr>
            <p:cNvPr id="23" name="TextBox 23"/>
            <p:cNvSpPr txBox="1"/>
            <p:nvPr/>
          </p:nvSpPr>
          <p:spPr>
            <a:xfrm>
              <a:off x="76200" y="47625"/>
              <a:ext cx="660400" cy="688975"/>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grpSp>
        <p:nvGrpSpPr>
          <p:cNvPr id="24" name="Group 24"/>
          <p:cNvGrpSpPr/>
          <p:nvPr/>
        </p:nvGrpSpPr>
        <p:grpSpPr>
          <a:xfrm>
            <a:off x="4303344" y="4014185"/>
            <a:ext cx="3709407" cy="1880993"/>
            <a:chOff x="0" y="0"/>
            <a:chExt cx="999119" cy="506641"/>
          </a:xfrm>
        </p:grpSpPr>
        <p:sp>
          <p:nvSpPr>
            <p:cNvPr id="25" name="Freeform 25"/>
            <p:cNvSpPr/>
            <p:nvPr/>
          </p:nvSpPr>
          <p:spPr>
            <a:xfrm>
              <a:off x="0" y="0"/>
              <a:ext cx="999119" cy="506641"/>
            </a:xfrm>
            <a:custGeom>
              <a:avLst/>
              <a:gdLst/>
              <a:ahLst/>
              <a:cxnLst/>
              <a:rect l="l" t="t" r="r" b="b"/>
              <a:pathLst>
                <a:path w="999119" h="506641">
                  <a:moveTo>
                    <a:pt x="18088" y="0"/>
                  </a:moveTo>
                  <a:lnTo>
                    <a:pt x="981031" y="0"/>
                  </a:lnTo>
                  <a:cubicBezTo>
                    <a:pt x="985828" y="0"/>
                    <a:pt x="990429" y="1906"/>
                    <a:pt x="993821" y="5298"/>
                  </a:cubicBezTo>
                  <a:cubicBezTo>
                    <a:pt x="997213" y="8690"/>
                    <a:pt x="999119" y="13291"/>
                    <a:pt x="999119" y="18088"/>
                  </a:cubicBezTo>
                  <a:lnTo>
                    <a:pt x="999119" y="488552"/>
                  </a:lnTo>
                  <a:cubicBezTo>
                    <a:pt x="999119" y="498542"/>
                    <a:pt x="991021" y="506641"/>
                    <a:pt x="981031" y="506641"/>
                  </a:cubicBezTo>
                  <a:lnTo>
                    <a:pt x="18088" y="506641"/>
                  </a:lnTo>
                  <a:cubicBezTo>
                    <a:pt x="13291" y="506641"/>
                    <a:pt x="8690" y="504735"/>
                    <a:pt x="5298" y="501343"/>
                  </a:cubicBezTo>
                  <a:cubicBezTo>
                    <a:pt x="1906" y="497951"/>
                    <a:pt x="0" y="493350"/>
                    <a:pt x="0" y="488552"/>
                  </a:cubicBezTo>
                  <a:lnTo>
                    <a:pt x="0" y="18088"/>
                  </a:lnTo>
                  <a:cubicBezTo>
                    <a:pt x="0" y="13291"/>
                    <a:pt x="1906" y="8690"/>
                    <a:pt x="5298" y="5298"/>
                  </a:cubicBezTo>
                  <a:cubicBezTo>
                    <a:pt x="8690" y="1906"/>
                    <a:pt x="13291" y="0"/>
                    <a:pt x="18088" y="0"/>
                  </a:cubicBezTo>
                  <a:close/>
                </a:path>
              </a:pathLst>
            </a:custGeom>
            <a:solidFill>
              <a:srgbClr val="173A6D"/>
            </a:solidFill>
            <a:ln w="12700">
              <a:solidFill>
                <a:srgbClr val="000000"/>
              </a:solidFill>
            </a:ln>
          </p:spPr>
          <p:txBody>
            <a:bodyPr/>
            <a:lstStyle/>
            <a:p>
              <a:endParaRPr lang="en-US"/>
            </a:p>
          </p:txBody>
        </p:sp>
      </p:grpSp>
      <p:grpSp>
        <p:nvGrpSpPr>
          <p:cNvPr id="26" name="Group 26"/>
          <p:cNvGrpSpPr/>
          <p:nvPr/>
        </p:nvGrpSpPr>
        <p:grpSpPr>
          <a:xfrm>
            <a:off x="6031349" y="3529074"/>
            <a:ext cx="253397" cy="253397"/>
            <a:chOff x="0" y="0"/>
            <a:chExt cx="812800" cy="812800"/>
          </a:xfrm>
        </p:grpSpPr>
        <p:sp>
          <p:nvSpPr>
            <p:cNvPr id="27" name="Freeform 2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71BA"/>
            </a:solidFill>
          </p:spPr>
          <p:txBody>
            <a:bodyPr/>
            <a:lstStyle/>
            <a:p>
              <a:endParaRPr lang="en-US"/>
            </a:p>
          </p:txBody>
        </p:sp>
        <p:sp>
          <p:nvSpPr>
            <p:cNvPr id="28" name="TextBox 28"/>
            <p:cNvSpPr txBox="1"/>
            <p:nvPr/>
          </p:nvSpPr>
          <p:spPr>
            <a:xfrm>
              <a:off x="76200" y="47625"/>
              <a:ext cx="660400" cy="688975"/>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grpSp>
        <p:nvGrpSpPr>
          <p:cNvPr id="29" name="Group 29"/>
          <p:cNvGrpSpPr/>
          <p:nvPr/>
        </p:nvGrpSpPr>
        <p:grpSpPr>
          <a:xfrm>
            <a:off x="8368396" y="4004870"/>
            <a:ext cx="3002136" cy="1880993"/>
            <a:chOff x="0" y="0"/>
            <a:chExt cx="808617" cy="506641"/>
          </a:xfrm>
        </p:grpSpPr>
        <p:sp>
          <p:nvSpPr>
            <p:cNvPr id="30" name="Freeform 30"/>
            <p:cNvSpPr/>
            <p:nvPr/>
          </p:nvSpPr>
          <p:spPr>
            <a:xfrm>
              <a:off x="0" y="0"/>
              <a:ext cx="808617" cy="506641"/>
            </a:xfrm>
            <a:custGeom>
              <a:avLst/>
              <a:gdLst/>
              <a:ahLst/>
              <a:cxnLst/>
              <a:rect l="l" t="t" r="r" b="b"/>
              <a:pathLst>
                <a:path w="808617" h="506641">
                  <a:moveTo>
                    <a:pt x="22350" y="0"/>
                  </a:moveTo>
                  <a:lnTo>
                    <a:pt x="786268" y="0"/>
                  </a:lnTo>
                  <a:cubicBezTo>
                    <a:pt x="798611" y="0"/>
                    <a:pt x="808617" y="10006"/>
                    <a:pt x="808617" y="22350"/>
                  </a:cubicBezTo>
                  <a:lnTo>
                    <a:pt x="808617" y="484291"/>
                  </a:lnTo>
                  <a:cubicBezTo>
                    <a:pt x="808617" y="496634"/>
                    <a:pt x="798611" y="506641"/>
                    <a:pt x="786268" y="506641"/>
                  </a:cubicBezTo>
                  <a:lnTo>
                    <a:pt x="22350" y="506641"/>
                  </a:lnTo>
                  <a:cubicBezTo>
                    <a:pt x="10006" y="506641"/>
                    <a:pt x="0" y="496634"/>
                    <a:pt x="0" y="484291"/>
                  </a:cubicBezTo>
                  <a:lnTo>
                    <a:pt x="0" y="22350"/>
                  </a:lnTo>
                  <a:cubicBezTo>
                    <a:pt x="0" y="10006"/>
                    <a:pt x="10006" y="0"/>
                    <a:pt x="22350" y="0"/>
                  </a:cubicBezTo>
                  <a:close/>
                </a:path>
              </a:pathLst>
            </a:custGeom>
            <a:solidFill>
              <a:srgbClr val="0E71BA"/>
            </a:solidFill>
            <a:ln w="12700">
              <a:solidFill>
                <a:srgbClr val="000000"/>
              </a:solidFill>
            </a:ln>
          </p:spPr>
          <p:txBody>
            <a:bodyPr/>
            <a:lstStyle/>
            <a:p>
              <a:endParaRPr lang="en-US"/>
            </a:p>
          </p:txBody>
        </p:sp>
      </p:grpSp>
      <p:grpSp>
        <p:nvGrpSpPr>
          <p:cNvPr id="31" name="Group 31"/>
          <p:cNvGrpSpPr/>
          <p:nvPr/>
        </p:nvGrpSpPr>
        <p:grpSpPr>
          <a:xfrm>
            <a:off x="9742766" y="3529074"/>
            <a:ext cx="253397" cy="253397"/>
            <a:chOff x="0" y="0"/>
            <a:chExt cx="812800" cy="812800"/>
          </a:xfrm>
        </p:grpSpPr>
        <p:sp>
          <p:nvSpPr>
            <p:cNvPr id="32" name="Freeform 3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E71BA"/>
            </a:solidFill>
          </p:spPr>
          <p:txBody>
            <a:bodyPr/>
            <a:lstStyle/>
            <a:p>
              <a:endParaRPr lang="en-US"/>
            </a:p>
          </p:txBody>
        </p:sp>
        <p:sp>
          <p:nvSpPr>
            <p:cNvPr id="33" name="TextBox 33"/>
            <p:cNvSpPr txBox="1"/>
            <p:nvPr/>
          </p:nvSpPr>
          <p:spPr>
            <a:xfrm>
              <a:off x="76200" y="47625"/>
              <a:ext cx="660400" cy="688975"/>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34" name="TextBox 34"/>
          <p:cNvSpPr txBox="1"/>
          <p:nvPr/>
        </p:nvSpPr>
        <p:spPr>
          <a:xfrm>
            <a:off x="942407" y="1297392"/>
            <a:ext cx="4338191" cy="1051570"/>
          </a:xfrm>
          <a:prstGeom prst="rect">
            <a:avLst/>
          </a:prstGeom>
        </p:spPr>
        <p:txBody>
          <a:bodyPr lIns="0" tIns="0" rIns="0" bIns="0" rtlCol="0" anchor="t">
            <a:spAutoFit/>
          </a:bodyPr>
          <a:lstStyle/>
          <a:p>
            <a:pPr defTabSz="609630">
              <a:lnSpc>
                <a:spcPts val="4120"/>
              </a:lnSpc>
            </a:pPr>
            <a:r>
              <a:rPr lang="en-US" sz="3646" b="1" spc="-87">
                <a:solidFill>
                  <a:srgbClr val="FFFFFF"/>
                </a:solidFill>
                <a:latin typeface="Open Sans 2 Bold"/>
                <a:ea typeface="Open Sans 2 Bold"/>
                <a:cs typeface="Open Sans 2 Bold"/>
                <a:sym typeface="Open Sans 2 Bold"/>
              </a:rPr>
              <a:t>Communication and Coordination ​</a:t>
            </a:r>
          </a:p>
        </p:txBody>
      </p:sp>
      <p:sp>
        <p:nvSpPr>
          <p:cNvPr id="35" name="TextBox 35"/>
          <p:cNvSpPr txBox="1"/>
          <p:nvPr/>
        </p:nvSpPr>
        <p:spPr>
          <a:xfrm>
            <a:off x="1493571" y="4481949"/>
            <a:ext cx="1899808" cy="974626"/>
          </a:xfrm>
          <a:prstGeom prst="rect">
            <a:avLst/>
          </a:prstGeom>
        </p:spPr>
        <p:txBody>
          <a:bodyPr lIns="0" tIns="0" rIns="0" bIns="0" rtlCol="0" anchor="t">
            <a:spAutoFit/>
          </a:bodyPr>
          <a:lstStyle/>
          <a:p>
            <a:pPr algn="ctr" defTabSz="609630">
              <a:lnSpc>
                <a:spcPts val="2093"/>
              </a:lnSpc>
            </a:pPr>
            <a:r>
              <a:rPr lang="en-US" sz="1661" b="1" spc="-39">
                <a:solidFill>
                  <a:srgbClr val="FFFFFF"/>
                </a:solidFill>
                <a:latin typeface="Open Sans 2 Bold"/>
                <a:ea typeface="Open Sans 2 Bold"/>
                <a:cs typeface="Open Sans 2 Bold"/>
                <a:sym typeface="Open Sans 2 Bold"/>
              </a:rPr>
              <a:t>Customers </a:t>
            </a:r>
          </a:p>
          <a:p>
            <a:pPr algn="ctr" defTabSz="609630">
              <a:lnSpc>
                <a:spcPts val="2093"/>
              </a:lnSpc>
            </a:pPr>
            <a:r>
              <a:rPr lang="en-US" sz="1661" spc="-39">
                <a:solidFill>
                  <a:srgbClr val="FFFFFF"/>
                </a:solidFill>
                <a:latin typeface="Open Sans 2"/>
                <a:ea typeface="Open Sans 2"/>
                <a:cs typeface="Open Sans 2"/>
                <a:sym typeface="Open Sans 2"/>
              </a:rPr>
              <a:t>GEMS Messages</a:t>
            </a:r>
          </a:p>
          <a:p>
            <a:pPr algn="ctr" defTabSz="609630">
              <a:lnSpc>
                <a:spcPts val="1680"/>
              </a:lnSpc>
            </a:pPr>
            <a:r>
              <a:rPr lang="en-US" sz="1333" spc="-32">
                <a:solidFill>
                  <a:srgbClr val="FFFFFF"/>
                </a:solidFill>
                <a:latin typeface="Open Sans 2"/>
                <a:ea typeface="Open Sans 2"/>
                <a:cs typeface="Open Sans 2"/>
                <a:sym typeface="Open Sans 2"/>
              </a:rPr>
              <a:t>(Phone, email &amp; text messages)</a:t>
            </a:r>
          </a:p>
        </p:txBody>
      </p:sp>
      <p:sp>
        <p:nvSpPr>
          <p:cNvPr id="36" name="TextBox 36"/>
          <p:cNvSpPr txBox="1"/>
          <p:nvPr/>
        </p:nvSpPr>
        <p:spPr>
          <a:xfrm>
            <a:off x="1093447" y="2685351"/>
            <a:ext cx="2486361" cy="166712"/>
          </a:xfrm>
          <a:prstGeom prst="rect">
            <a:avLst/>
          </a:prstGeom>
        </p:spPr>
        <p:txBody>
          <a:bodyPr lIns="0" tIns="0" rIns="0" bIns="0" rtlCol="0" anchor="t">
            <a:spAutoFit/>
          </a:bodyPr>
          <a:lstStyle/>
          <a:p>
            <a:pPr algn="ctr" defTabSz="609630">
              <a:lnSpc>
                <a:spcPts val="1257"/>
              </a:lnSpc>
            </a:pPr>
            <a:r>
              <a:rPr lang="en-US" sz="1257" b="1" spc="-30">
                <a:solidFill>
                  <a:srgbClr val="FFFFFF"/>
                </a:solidFill>
                <a:latin typeface="Open Sans 2 Bold"/>
                <a:ea typeface="Open Sans 2 Bold"/>
                <a:cs typeface="Open Sans 2 Bold"/>
                <a:sym typeface="Open Sans 2 Bold"/>
              </a:rPr>
              <a:t>Effective Communications</a:t>
            </a:r>
          </a:p>
        </p:txBody>
      </p:sp>
      <p:sp>
        <p:nvSpPr>
          <p:cNvPr id="37" name="TextBox 37"/>
          <p:cNvSpPr txBox="1"/>
          <p:nvPr/>
        </p:nvSpPr>
        <p:spPr>
          <a:xfrm>
            <a:off x="4696884" y="4559904"/>
            <a:ext cx="2798233" cy="807913"/>
          </a:xfrm>
          <a:prstGeom prst="rect">
            <a:avLst/>
          </a:prstGeom>
        </p:spPr>
        <p:txBody>
          <a:bodyPr lIns="0" tIns="0" rIns="0" bIns="0" rtlCol="0" anchor="t">
            <a:spAutoFit/>
          </a:bodyPr>
          <a:lstStyle/>
          <a:p>
            <a:pPr algn="ctr" defTabSz="609630">
              <a:lnSpc>
                <a:spcPts val="2093"/>
              </a:lnSpc>
            </a:pPr>
            <a:r>
              <a:rPr lang="en-US" sz="1661" b="1" spc="-39">
                <a:solidFill>
                  <a:srgbClr val="FFFFFF"/>
                </a:solidFill>
                <a:latin typeface="Open Sans 2 Bold"/>
                <a:ea typeface="Open Sans 2 Bold"/>
                <a:cs typeface="Open Sans 2 Bold"/>
                <a:sym typeface="Open Sans 2 Bold"/>
              </a:rPr>
              <a:t>First Responders</a:t>
            </a:r>
          </a:p>
          <a:p>
            <a:pPr algn="ctr" defTabSz="609630">
              <a:lnSpc>
                <a:spcPts val="2093"/>
              </a:lnSpc>
            </a:pPr>
            <a:r>
              <a:rPr lang="en-US" sz="1661" spc="-39">
                <a:solidFill>
                  <a:srgbClr val="FFFFFF"/>
                </a:solidFill>
                <a:latin typeface="Open Sans 2"/>
                <a:ea typeface="Open Sans 2"/>
                <a:cs typeface="Open Sans 2"/>
                <a:sym typeface="Open Sans 2"/>
              </a:rPr>
              <a:t>Remote Base Ops​</a:t>
            </a:r>
          </a:p>
          <a:p>
            <a:pPr algn="ctr" defTabSz="609630">
              <a:lnSpc>
                <a:spcPts val="2093"/>
              </a:lnSpc>
            </a:pPr>
            <a:r>
              <a:rPr lang="en-US" sz="1661" spc="-39">
                <a:solidFill>
                  <a:srgbClr val="FFFFFF"/>
                </a:solidFill>
                <a:latin typeface="Open Sans 2"/>
                <a:ea typeface="Open Sans 2"/>
                <a:cs typeface="Open Sans 2"/>
                <a:sym typeface="Open Sans 2"/>
              </a:rPr>
              <a:t>County Coordination Calls</a:t>
            </a:r>
          </a:p>
        </p:txBody>
      </p:sp>
      <p:sp>
        <p:nvSpPr>
          <p:cNvPr id="38" name="TextBox 38"/>
          <p:cNvSpPr txBox="1"/>
          <p:nvPr/>
        </p:nvSpPr>
        <p:spPr>
          <a:xfrm>
            <a:off x="8809647" y="4681458"/>
            <a:ext cx="2119635" cy="538609"/>
          </a:xfrm>
          <a:prstGeom prst="rect">
            <a:avLst/>
          </a:prstGeom>
        </p:spPr>
        <p:txBody>
          <a:bodyPr lIns="0" tIns="0" rIns="0" bIns="0" rtlCol="0" anchor="t">
            <a:spAutoFit/>
          </a:bodyPr>
          <a:lstStyle/>
          <a:p>
            <a:pPr algn="ctr" defTabSz="609630">
              <a:lnSpc>
                <a:spcPts val="2093"/>
              </a:lnSpc>
            </a:pPr>
            <a:r>
              <a:rPr lang="en-US" sz="1661" b="1" spc="-39">
                <a:solidFill>
                  <a:srgbClr val="FFFFFF"/>
                </a:solidFill>
                <a:latin typeface="Open Sans 2 Bold"/>
                <a:ea typeface="Open Sans 2 Bold"/>
                <a:cs typeface="Open Sans 2 Bold"/>
                <a:sym typeface="Open Sans 2 Bold"/>
              </a:rPr>
              <a:t>Media Outlets​</a:t>
            </a:r>
          </a:p>
          <a:p>
            <a:pPr algn="ctr" defTabSz="609630">
              <a:lnSpc>
                <a:spcPts val="2093"/>
              </a:lnSpc>
            </a:pPr>
            <a:r>
              <a:rPr lang="en-US" sz="1661" spc="-39">
                <a:solidFill>
                  <a:srgbClr val="FFFFFF"/>
                </a:solidFill>
                <a:latin typeface="Open Sans 2"/>
                <a:ea typeface="Open Sans 2"/>
                <a:cs typeface="Open Sans 2"/>
                <a:sym typeface="Open Sans 2"/>
              </a:rPr>
              <a:t> Accurate Messaging</a:t>
            </a:r>
          </a:p>
        </p:txBody>
      </p:sp>
    </p:spTree>
    <p:extLst>
      <p:ext uri="{BB962C8B-B14F-4D97-AF65-F5344CB8AC3E}">
        <p14:creationId xmlns:p14="http://schemas.microsoft.com/office/powerpoint/2010/main" val="9441391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4765" y="192299"/>
            <a:ext cx="10161604" cy="1854221"/>
          </a:xfrm>
        </p:spPr>
        <p:txBody>
          <a:bodyPr>
            <a:normAutofit/>
          </a:bodyPr>
          <a:lstStyle/>
          <a:p>
            <a:pPr algn="ctr"/>
            <a:r>
              <a:rPr lang="en-US" sz="6000" b="1" u="sng" dirty="0">
                <a:solidFill>
                  <a:srgbClr val="B66015"/>
                </a:solidFill>
                <a:latin typeface="+mn-lt"/>
              </a:rPr>
              <a:t>PLEDGE OF ALLEGIANCE</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4</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4</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pic>
        <p:nvPicPr>
          <p:cNvPr id="4" name="Picture 2" descr="Flag of the United States - Wikipedia">
            <a:extLst>
              <a:ext uri="{FF2B5EF4-FFF2-40B4-BE49-F238E27FC236}">
                <a16:creationId xmlns:a16="http://schemas.microsoft.com/office/drawing/2014/main" id="{97694DB3-AD53-3643-11C3-47C6FCF60649}"/>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2293752" y="1986168"/>
            <a:ext cx="6843630" cy="3598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970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rot="-5400000">
            <a:off x="-256898" y="1564408"/>
            <a:ext cx="12701744" cy="12701744"/>
          </a:xfrm>
          <a:custGeom>
            <a:avLst/>
            <a:gdLst/>
            <a:ahLst/>
            <a:cxnLst/>
            <a:rect l="l" t="t" r="r" b="b"/>
            <a:pathLst>
              <a:path w="19052616" h="19052616">
                <a:moveTo>
                  <a:pt x="0" y="0"/>
                </a:moveTo>
                <a:lnTo>
                  <a:pt x="19052616" y="0"/>
                </a:lnTo>
                <a:lnTo>
                  <a:pt x="19052616" y="19052616"/>
                </a:lnTo>
                <a:lnTo>
                  <a:pt x="0" y="19052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278077"/>
            <a:ext cx="12507685" cy="638196"/>
            <a:chOff x="0" y="0"/>
            <a:chExt cx="4941308" cy="252127"/>
          </a:xfrm>
        </p:grpSpPr>
        <p:sp>
          <p:nvSpPr>
            <p:cNvPr id="4" name="Freeform 4"/>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5" name="TextBox 5"/>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6" name="Freeform 6"/>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9840096" y="406225"/>
            <a:ext cx="1666104" cy="381903"/>
            <a:chOff x="0" y="0"/>
            <a:chExt cx="3332208" cy="763806"/>
          </a:xfrm>
        </p:grpSpPr>
        <p:grpSp>
          <p:nvGrpSpPr>
            <p:cNvPr id="8" name="Group 8"/>
            <p:cNvGrpSpPr/>
            <p:nvPr/>
          </p:nvGrpSpPr>
          <p:grpSpPr>
            <a:xfrm>
              <a:off x="0" y="0"/>
              <a:ext cx="3332208" cy="763806"/>
              <a:chOff x="0" y="0"/>
              <a:chExt cx="731704" cy="167721"/>
            </a:xfrm>
          </p:grpSpPr>
          <p:sp>
            <p:nvSpPr>
              <p:cNvPr id="9" name="Freeform 9"/>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0" name="TextBox 10"/>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1" name="Freeform 11"/>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07</a:t>
              </a:r>
            </a:p>
          </p:txBody>
        </p:sp>
      </p:grpSp>
      <p:sp>
        <p:nvSpPr>
          <p:cNvPr id="13" name="TextBox 13"/>
          <p:cNvSpPr txBox="1"/>
          <p:nvPr/>
        </p:nvSpPr>
        <p:spPr>
          <a:xfrm>
            <a:off x="950626" y="1589808"/>
            <a:ext cx="6341299" cy="1154162"/>
          </a:xfrm>
          <a:prstGeom prst="rect">
            <a:avLst/>
          </a:prstGeom>
        </p:spPr>
        <p:txBody>
          <a:bodyPr lIns="0" tIns="0" rIns="0" bIns="0" rtlCol="0" anchor="t">
            <a:spAutoFit/>
          </a:bodyPr>
          <a:lstStyle/>
          <a:p>
            <a:pPr defTabSz="609630">
              <a:lnSpc>
                <a:spcPts val="4511"/>
              </a:lnSpc>
            </a:pPr>
            <a:r>
              <a:rPr lang="en-US" sz="3992" b="1" spc="-95">
                <a:solidFill>
                  <a:srgbClr val="FFFFFF"/>
                </a:solidFill>
                <a:latin typeface="Open Sans 2 Bold"/>
                <a:ea typeface="Open Sans 2 Bold"/>
                <a:cs typeface="Open Sans 2 Bold"/>
                <a:sym typeface="Open Sans 2 Bold"/>
              </a:rPr>
              <a:t>Emergency Preparedness &amp; Response​</a:t>
            </a:r>
          </a:p>
        </p:txBody>
      </p:sp>
      <p:sp>
        <p:nvSpPr>
          <p:cNvPr id="14" name="AutoShape 14"/>
          <p:cNvSpPr/>
          <p:nvPr/>
        </p:nvSpPr>
        <p:spPr>
          <a:xfrm>
            <a:off x="950626" y="3285445"/>
            <a:ext cx="4668973" cy="0"/>
          </a:xfrm>
          <a:prstGeom prst="line">
            <a:avLst/>
          </a:prstGeom>
          <a:ln w="19050" cap="flat">
            <a:solidFill>
              <a:srgbClr val="FFFFFF"/>
            </a:solidFill>
            <a:prstDash val="solid"/>
            <a:headEnd type="none" w="sm" len="sm"/>
            <a:tailEnd type="none" w="sm" len="sm"/>
          </a:ln>
        </p:spPr>
        <p:txBody>
          <a:bodyPr/>
          <a:lstStyle/>
          <a:p>
            <a:endParaRPr lang="en-US"/>
          </a:p>
        </p:txBody>
      </p:sp>
      <p:sp>
        <p:nvSpPr>
          <p:cNvPr id="15" name="TextBox 15"/>
          <p:cNvSpPr txBox="1"/>
          <p:nvPr/>
        </p:nvSpPr>
        <p:spPr>
          <a:xfrm>
            <a:off x="950626" y="3468006"/>
            <a:ext cx="4668973" cy="589905"/>
          </a:xfrm>
          <a:prstGeom prst="rect">
            <a:avLst/>
          </a:prstGeom>
        </p:spPr>
        <p:txBody>
          <a:bodyPr lIns="0" tIns="0" rIns="0" bIns="0" rtlCol="0" anchor="t">
            <a:spAutoFit/>
          </a:bodyPr>
          <a:lstStyle/>
          <a:p>
            <a:pPr defTabSz="609630">
              <a:lnSpc>
                <a:spcPts val="2345"/>
              </a:lnSpc>
            </a:pPr>
            <a:r>
              <a:rPr lang="en-US" sz="1954" spc="-47">
                <a:solidFill>
                  <a:srgbClr val="FFFFFF"/>
                </a:solidFill>
                <a:latin typeface="Open Sans 2"/>
                <a:ea typeface="Open Sans 2"/>
                <a:cs typeface="Open Sans 2"/>
                <a:sym typeface="Open Sans 2"/>
              </a:rPr>
              <a:t>All-Hazards Emergency Preparedness &amp; Response Plan (updated yearly). ​</a:t>
            </a:r>
          </a:p>
        </p:txBody>
      </p:sp>
      <p:sp>
        <p:nvSpPr>
          <p:cNvPr id="16" name="AutoShape 16"/>
          <p:cNvSpPr/>
          <p:nvPr/>
        </p:nvSpPr>
        <p:spPr>
          <a:xfrm>
            <a:off x="950626" y="4815456"/>
            <a:ext cx="4668973" cy="0"/>
          </a:xfrm>
          <a:prstGeom prst="line">
            <a:avLst/>
          </a:prstGeom>
          <a:ln w="19050" cap="flat">
            <a:solidFill>
              <a:srgbClr val="FFFFFF"/>
            </a:solidFill>
            <a:prstDash val="solid"/>
            <a:headEnd type="none" w="sm" len="sm"/>
            <a:tailEnd type="none" w="sm" len="sm"/>
          </a:ln>
        </p:spPr>
        <p:txBody>
          <a:bodyPr/>
          <a:lstStyle/>
          <a:p>
            <a:endParaRPr lang="en-US"/>
          </a:p>
        </p:txBody>
      </p:sp>
      <p:sp>
        <p:nvSpPr>
          <p:cNvPr id="17" name="TextBox 17"/>
          <p:cNvSpPr txBox="1"/>
          <p:nvPr/>
        </p:nvSpPr>
        <p:spPr>
          <a:xfrm>
            <a:off x="950626" y="4996279"/>
            <a:ext cx="4668973" cy="589905"/>
          </a:xfrm>
          <a:prstGeom prst="rect">
            <a:avLst/>
          </a:prstGeom>
        </p:spPr>
        <p:txBody>
          <a:bodyPr lIns="0" tIns="0" rIns="0" bIns="0" rtlCol="0" anchor="t">
            <a:spAutoFit/>
          </a:bodyPr>
          <a:lstStyle/>
          <a:p>
            <a:pPr defTabSz="609630">
              <a:lnSpc>
                <a:spcPts val="2345"/>
              </a:lnSpc>
            </a:pPr>
            <a:r>
              <a:rPr lang="en-US" sz="1954" spc="-47">
                <a:solidFill>
                  <a:srgbClr val="FFFFFF"/>
                </a:solidFill>
                <a:latin typeface="Open Sans 2"/>
                <a:ea typeface="Open Sans 2"/>
                <a:cs typeface="Open Sans 2"/>
                <a:sym typeface="Open Sans 2"/>
              </a:rPr>
              <a:t>Emergency preparedness training throughout the year.​</a:t>
            </a:r>
          </a:p>
        </p:txBody>
      </p:sp>
      <p:sp>
        <p:nvSpPr>
          <p:cNvPr id="18" name="AutoShape 18"/>
          <p:cNvSpPr/>
          <p:nvPr/>
        </p:nvSpPr>
        <p:spPr>
          <a:xfrm>
            <a:off x="6539041" y="3291469"/>
            <a:ext cx="4668973" cy="0"/>
          </a:xfrm>
          <a:prstGeom prst="line">
            <a:avLst/>
          </a:prstGeom>
          <a:ln w="19050" cap="flat">
            <a:solidFill>
              <a:srgbClr val="FFFFFF"/>
            </a:solidFill>
            <a:prstDash val="solid"/>
            <a:headEnd type="none" w="sm" len="sm"/>
            <a:tailEnd type="none" w="sm" len="sm"/>
          </a:ln>
        </p:spPr>
        <p:txBody>
          <a:bodyPr/>
          <a:lstStyle/>
          <a:p>
            <a:endParaRPr lang="en-US"/>
          </a:p>
        </p:txBody>
      </p:sp>
      <p:sp>
        <p:nvSpPr>
          <p:cNvPr id="19" name="TextBox 19"/>
          <p:cNvSpPr txBox="1"/>
          <p:nvPr/>
        </p:nvSpPr>
        <p:spPr>
          <a:xfrm>
            <a:off x="6539041" y="3469866"/>
            <a:ext cx="4668973" cy="1179810"/>
          </a:xfrm>
          <a:prstGeom prst="rect">
            <a:avLst/>
          </a:prstGeom>
        </p:spPr>
        <p:txBody>
          <a:bodyPr lIns="0" tIns="0" rIns="0" bIns="0" rtlCol="0" anchor="t">
            <a:spAutoFit/>
          </a:bodyPr>
          <a:lstStyle/>
          <a:p>
            <a:pPr defTabSz="609630">
              <a:lnSpc>
                <a:spcPts val="2345"/>
              </a:lnSpc>
            </a:pPr>
            <a:r>
              <a:rPr lang="en-US" sz="1954" spc="-47">
                <a:solidFill>
                  <a:srgbClr val="FFFFFF"/>
                </a:solidFill>
                <a:latin typeface="Open Sans 2"/>
                <a:ea typeface="Open Sans 2"/>
                <a:cs typeface="Open Sans 2"/>
                <a:sym typeface="Open Sans 2"/>
              </a:rPr>
              <a:t>NIMS/SEMS and the Incident Command System when responding to emergencies so that we can easily integrate with first responders. ​</a:t>
            </a:r>
          </a:p>
        </p:txBody>
      </p:sp>
      <p:sp>
        <p:nvSpPr>
          <p:cNvPr id="20" name="AutoShape 20"/>
          <p:cNvSpPr/>
          <p:nvPr/>
        </p:nvSpPr>
        <p:spPr>
          <a:xfrm>
            <a:off x="6539041" y="5109405"/>
            <a:ext cx="4668973" cy="0"/>
          </a:xfrm>
          <a:prstGeom prst="line">
            <a:avLst/>
          </a:prstGeom>
          <a:ln w="19050" cap="flat">
            <a:solidFill>
              <a:srgbClr val="FFFFFF"/>
            </a:solidFill>
            <a:prstDash val="solid"/>
            <a:headEnd type="none" w="sm" len="sm"/>
            <a:tailEnd type="none" w="sm" len="sm"/>
          </a:ln>
        </p:spPr>
        <p:txBody>
          <a:bodyPr/>
          <a:lstStyle/>
          <a:p>
            <a:endParaRPr lang="en-US"/>
          </a:p>
        </p:txBody>
      </p:sp>
      <p:sp>
        <p:nvSpPr>
          <p:cNvPr id="21" name="TextBox 21"/>
          <p:cNvSpPr txBox="1"/>
          <p:nvPr/>
        </p:nvSpPr>
        <p:spPr>
          <a:xfrm>
            <a:off x="6539041" y="5288379"/>
            <a:ext cx="4668973" cy="589905"/>
          </a:xfrm>
          <a:prstGeom prst="rect">
            <a:avLst/>
          </a:prstGeom>
        </p:spPr>
        <p:txBody>
          <a:bodyPr lIns="0" tIns="0" rIns="0" bIns="0" rtlCol="0" anchor="t">
            <a:spAutoFit/>
          </a:bodyPr>
          <a:lstStyle/>
          <a:p>
            <a:pPr defTabSz="609630">
              <a:lnSpc>
                <a:spcPts val="2345"/>
              </a:lnSpc>
            </a:pPr>
            <a:r>
              <a:rPr lang="en-US" sz="1954" spc="-47">
                <a:solidFill>
                  <a:srgbClr val="FFFFFF"/>
                </a:solidFill>
                <a:latin typeface="Open Sans 2"/>
                <a:ea typeface="Open Sans 2"/>
                <a:cs typeface="Open Sans 2"/>
                <a:sym typeface="Open Sans 2"/>
              </a:rPr>
              <a:t>Involved with various emergency management organizations. ​</a:t>
            </a:r>
          </a:p>
        </p:txBody>
      </p:sp>
    </p:spTree>
    <p:extLst>
      <p:ext uri="{BB962C8B-B14F-4D97-AF65-F5344CB8AC3E}">
        <p14:creationId xmlns:p14="http://schemas.microsoft.com/office/powerpoint/2010/main" val="34660142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rot="-5400000">
            <a:off x="-256898" y="1564408"/>
            <a:ext cx="12701744" cy="12701744"/>
          </a:xfrm>
          <a:custGeom>
            <a:avLst/>
            <a:gdLst/>
            <a:ahLst/>
            <a:cxnLst/>
            <a:rect l="l" t="t" r="r" b="b"/>
            <a:pathLst>
              <a:path w="19052616" h="19052616">
                <a:moveTo>
                  <a:pt x="0" y="0"/>
                </a:moveTo>
                <a:lnTo>
                  <a:pt x="19052616" y="0"/>
                </a:lnTo>
                <a:lnTo>
                  <a:pt x="19052616" y="19052616"/>
                </a:lnTo>
                <a:lnTo>
                  <a:pt x="0" y="19052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0" y="278077"/>
            <a:ext cx="12507685" cy="638196"/>
            <a:chOff x="0" y="0"/>
            <a:chExt cx="4941308" cy="252127"/>
          </a:xfrm>
        </p:grpSpPr>
        <p:sp>
          <p:nvSpPr>
            <p:cNvPr id="4" name="Freeform 4"/>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5" name="TextBox 5"/>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6" name="Freeform 6"/>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4"/>
            <a:stretch>
              <a:fillRect/>
            </a:stretch>
          </a:blipFill>
        </p:spPr>
        <p:txBody>
          <a:bodyPr/>
          <a:lstStyle/>
          <a:p>
            <a:endParaRPr lang="en-US"/>
          </a:p>
        </p:txBody>
      </p:sp>
      <p:grpSp>
        <p:nvGrpSpPr>
          <p:cNvPr id="7" name="Group 7"/>
          <p:cNvGrpSpPr/>
          <p:nvPr/>
        </p:nvGrpSpPr>
        <p:grpSpPr>
          <a:xfrm>
            <a:off x="9840096" y="406225"/>
            <a:ext cx="1666104" cy="381903"/>
            <a:chOff x="0" y="0"/>
            <a:chExt cx="3332208" cy="763806"/>
          </a:xfrm>
        </p:grpSpPr>
        <p:grpSp>
          <p:nvGrpSpPr>
            <p:cNvPr id="8" name="Group 8"/>
            <p:cNvGrpSpPr/>
            <p:nvPr/>
          </p:nvGrpSpPr>
          <p:grpSpPr>
            <a:xfrm>
              <a:off x="0" y="0"/>
              <a:ext cx="3332208" cy="763806"/>
              <a:chOff x="0" y="0"/>
              <a:chExt cx="731704" cy="167721"/>
            </a:xfrm>
          </p:grpSpPr>
          <p:sp>
            <p:nvSpPr>
              <p:cNvPr id="9" name="Freeform 9"/>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0" name="TextBox 10"/>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1" name="Freeform 11"/>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2" name="TextBox 12"/>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08</a:t>
              </a:r>
            </a:p>
          </p:txBody>
        </p:sp>
      </p:grpSp>
      <p:sp>
        <p:nvSpPr>
          <p:cNvPr id="13" name="TextBox 13"/>
          <p:cNvSpPr txBox="1"/>
          <p:nvPr/>
        </p:nvSpPr>
        <p:spPr>
          <a:xfrm>
            <a:off x="950626" y="1589808"/>
            <a:ext cx="6341299" cy="1154162"/>
          </a:xfrm>
          <a:prstGeom prst="rect">
            <a:avLst/>
          </a:prstGeom>
        </p:spPr>
        <p:txBody>
          <a:bodyPr lIns="0" tIns="0" rIns="0" bIns="0" rtlCol="0" anchor="t">
            <a:spAutoFit/>
          </a:bodyPr>
          <a:lstStyle/>
          <a:p>
            <a:pPr defTabSz="609630">
              <a:lnSpc>
                <a:spcPts val="4511"/>
              </a:lnSpc>
            </a:pPr>
            <a:r>
              <a:rPr lang="en-US" sz="3992" b="1" spc="-95">
                <a:solidFill>
                  <a:srgbClr val="FFFFFF"/>
                </a:solidFill>
                <a:latin typeface="Open Sans 2 Bold"/>
                <a:ea typeface="Open Sans 2 Bold"/>
                <a:cs typeface="Open Sans 2 Bold"/>
                <a:sym typeface="Open Sans 2 Bold"/>
              </a:rPr>
              <a:t>Emergency Preparedness &amp; Response​</a:t>
            </a:r>
          </a:p>
        </p:txBody>
      </p:sp>
      <p:sp>
        <p:nvSpPr>
          <p:cNvPr id="14" name="AutoShape 14"/>
          <p:cNvSpPr/>
          <p:nvPr/>
        </p:nvSpPr>
        <p:spPr>
          <a:xfrm>
            <a:off x="950626" y="3291469"/>
            <a:ext cx="8241622" cy="0"/>
          </a:xfrm>
          <a:prstGeom prst="line">
            <a:avLst/>
          </a:prstGeom>
          <a:ln w="28575" cap="flat">
            <a:solidFill>
              <a:srgbClr val="FFFFFF"/>
            </a:solidFill>
            <a:prstDash val="solid"/>
            <a:headEnd type="none" w="sm" len="sm"/>
            <a:tailEnd type="none" w="sm" len="sm"/>
          </a:ln>
        </p:spPr>
        <p:txBody>
          <a:bodyPr/>
          <a:lstStyle/>
          <a:p>
            <a:endParaRPr lang="en-US"/>
          </a:p>
        </p:txBody>
      </p:sp>
      <p:sp>
        <p:nvSpPr>
          <p:cNvPr id="15" name="TextBox 15"/>
          <p:cNvSpPr txBox="1"/>
          <p:nvPr/>
        </p:nvSpPr>
        <p:spPr>
          <a:xfrm>
            <a:off x="950626" y="3594557"/>
            <a:ext cx="4668973" cy="589905"/>
          </a:xfrm>
          <a:prstGeom prst="rect">
            <a:avLst/>
          </a:prstGeom>
        </p:spPr>
        <p:txBody>
          <a:bodyPr lIns="0" tIns="0" rIns="0" bIns="0" rtlCol="0" anchor="t">
            <a:spAutoFit/>
          </a:bodyPr>
          <a:lstStyle/>
          <a:p>
            <a:pPr defTabSz="609630">
              <a:lnSpc>
                <a:spcPts val="2345"/>
              </a:lnSpc>
            </a:pPr>
            <a:r>
              <a:rPr lang="en-US" sz="1954" spc="-47">
                <a:solidFill>
                  <a:srgbClr val="FFFFFF"/>
                </a:solidFill>
                <a:latin typeface="Open Sans 2"/>
                <a:ea typeface="Open Sans 2"/>
                <a:cs typeface="Open Sans 2"/>
                <a:sym typeface="Open Sans 2"/>
              </a:rPr>
              <a:t>Resources can be pulled from other areas of the company.​</a:t>
            </a:r>
          </a:p>
        </p:txBody>
      </p:sp>
      <p:sp>
        <p:nvSpPr>
          <p:cNvPr id="16" name="TextBox 16"/>
          <p:cNvSpPr txBox="1"/>
          <p:nvPr/>
        </p:nvSpPr>
        <p:spPr>
          <a:xfrm>
            <a:off x="950625" y="4331157"/>
            <a:ext cx="8889471" cy="1295226"/>
          </a:xfrm>
          <a:prstGeom prst="rect">
            <a:avLst/>
          </a:prstGeom>
        </p:spPr>
        <p:txBody>
          <a:bodyPr lIns="0" tIns="0" rIns="0" bIns="0" rtlCol="0" anchor="t">
            <a:spAutoFit/>
          </a:bodyPr>
          <a:lstStyle/>
          <a:p>
            <a:pPr defTabSz="609630">
              <a:lnSpc>
                <a:spcPts val="2268"/>
              </a:lnSpc>
            </a:pPr>
            <a:r>
              <a:rPr lang="en-US" spc="-43">
                <a:solidFill>
                  <a:srgbClr val="FFFFFF"/>
                </a:solidFill>
                <a:latin typeface="Open Sans 2"/>
                <a:ea typeface="Open Sans 2"/>
                <a:cs typeface="Open Sans 2"/>
                <a:sym typeface="Open Sans 2"/>
              </a:rPr>
              <a:t>Contractors and vendors to support immediate needs.​</a:t>
            </a:r>
          </a:p>
          <a:p>
            <a:pPr defTabSz="609630">
              <a:lnSpc>
                <a:spcPts val="900"/>
              </a:lnSpc>
            </a:pPr>
            <a:endParaRPr lang="en-US" spc="-43">
              <a:solidFill>
                <a:srgbClr val="FFFFFF"/>
              </a:solidFill>
              <a:latin typeface="Open Sans 2"/>
              <a:ea typeface="Open Sans 2"/>
              <a:cs typeface="Open Sans 2"/>
              <a:sym typeface="Open Sans 2"/>
            </a:endParaRPr>
          </a:p>
          <a:p>
            <a:pPr defTabSz="609630">
              <a:lnSpc>
                <a:spcPts val="2268"/>
              </a:lnSpc>
            </a:pPr>
            <a:r>
              <a:rPr lang="en-US" spc="-43">
                <a:solidFill>
                  <a:srgbClr val="FFFFFF"/>
                </a:solidFill>
                <a:latin typeface="Open Sans 2"/>
                <a:ea typeface="Open Sans 2"/>
                <a:cs typeface="Open Sans 2"/>
                <a:sym typeface="Open Sans 2"/>
              </a:rPr>
              <a:t>A member of:​</a:t>
            </a:r>
          </a:p>
          <a:p>
            <a:pPr marL="388639" lvl="1" indent="-194320" defTabSz="609630">
              <a:lnSpc>
                <a:spcPts val="2268"/>
              </a:lnSpc>
              <a:buFont typeface="Arial"/>
              <a:buChar char="•"/>
            </a:pPr>
            <a:r>
              <a:rPr lang="en-US" spc="-43">
                <a:solidFill>
                  <a:srgbClr val="FFFFFF"/>
                </a:solidFill>
                <a:latin typeface="Open Sans 2"/>
                <a:ea typeface="Open Sans 2"/>
                <a:cs typeface="Open Sans 2"/>
                <a:sym typeface="Open Sans 2"/>
              </a:rPr>
              <a:t>The California Water/Wastewater Agency Response Network (CalWARN)​</a:t>
            </a:r>
          </a:p>
          <a:p>
            <a:pPr marL="388639" lvl="1" indent="-194320" defTabSz="609630">
              <a:lnSpc>
                <a:spcPts val="2268"/>
              </a:lnSpc>
              <a:buFont typeface="Arial"/>
              <a:buChar char="•"/>
            </a:pPr>
            <a:r>
              <a:rPr lang="en-US" spc="-43">
                <a:solidFill>
                  <a:srgbClr val="FFFFFF"/>
                </a:solidFill>
                <a:latin typeface="Open Sans 2"/>
                <a:ea typeface="Open Sans 2"/>
                <a:cs typeface="Open Sans 2"/>
                <a:sym typeface="Open Sans 2"/>
              </a:rPr>
              <a:t>California Utility Emergency Association (CUEA)</a:t>
            </a:r>
          </a:p>
        </p:txBody>
      </p:sp>
    </p:spTree>
    <p:extLst>
      <p:ext uri="{BB962C8B-B14F-4D97-AF65-F5344CB8AC3E}">
        <p14:creationId xmlns:p14="http://schemas.microsoft.com/office/powerpoint/2010/main" val="945126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grpSp>
        <p:nvGrpSpPr>
          <p:cNvPr id="2" name="Group 2"/>
          <p:cNvGrpSpPr/>
          <p:nvPr/>
        </p:nvGrpSpPr>
        <p:grpSpPr>
          <a:xfrm>
            <a:off x="879259" y="4375021"/>
            <a:ext cx="3618934" cy="1693285"/>
            <a:chOff x="0" y="0"/>
            <a:chExt cx="1476827" cy="691001"/>
          </a:xfrm>
        </p:grpSpPr>
        <p:sp>
          <p:nvSpPr>
            <p:cNvPr id="3" name="Freeform 3"/>
            <p:cNvSpPr/>
            <p:nvPr/>
          </p:nvSpPr>
          <p:spPr>
            <a:xfrm>
              <a:off x="0" y="0"/>
              <a:ext cx="1476827" cy="691001"/>
            </a:xfrm>
            <a:custGeom>
              <a:avLst/>
              <a:gdLst/>
              <a:ahLst/>
              <a:cxnLst/>
              <a:rect l="l" t="t" r="r" b="b"/>
              <a:pathLst>
                <a:path w="1476827" h="691001">
                  <a:moveTo>
                    <a:pt x="18540" y="0"/>
                  </a:moveTo>
                  <a:lnTo>
                    <a:pt x="1458287" y="0"/>
                  </a:lnTo>
                  <a:cubicBezTo>
                    <a:pt x="1463204" y="0"/>
                    <a:pt x="1467920" y="1953"/>
                    <a:pt x="1471397" y="5430"/>
                  </a:cubicBezTo>
                  <a:cubicBezTo>
                    <a:pt x="1474874" y="8907"/>
                    <a:pt x="1476827" y="13623"/>
                    <a:pt x="1476827" y="18540"/>
                  </a:cubicBezTo>
                  <a:lnTo>
                    <a:pt x="1476827" y="672461"/>
                  </a:lnTo>
                  <a:cubicBezTo>
                    <a:pt x="1476827" y="677378"/>
                    <a:pt x="1474874" y="682094"/>
                    <a:pt x="1471397" y="685571"/>
                  </a:cubicBezTo>
                  <a:cubicBezTo>
                    <a:pt x="1467920" y="689048"/>
                    <a:pt x="1463204" y="691001"/>
                    <a:pt x="1458287" y="691001"/>
                  </a:cubicBezTo>
                  <a:lnTo>
                    <a:pt x="18540" y="691001"/>
                  </a:lnTo>
                  <a:cubicBezTo>
                    <a:pt x="13623" y="691001"/>
                    <a:pt x="8907" y="689048"/>
                    <a:pt x="5430" y="685571"/>
                  </a:cubicBezTo>
                  <a:cubicBezTo>
                    <a:pt x="1953" y="682094"/>
                    <a:pt x="0" y="677378"/>
                    <a:pt x="0" y="672461"/>
                  </a:cubicBezTo>
                  <a:lnTo>
                    <a:pt x="0" y="18540"/>
                  </a:lnTo>
                  <a:cubicBezTo>
                    <a:pt x="0" y="13623"/>
                    <a:pt x="1953" y="8907"/>
                    <a:pt x="5430" y="5430"/>
                  </a:cubicBezTo>
                  <a:cubicBezTo>
                    <a:pt x="8907" y="1953"/>
                    <a:pt x="13623" y="0"/>
                    <a:pt x="18540" y="0"/>
                  </a:cubicBezTo>
                  <a:close/>
                </a:path>
              </a:pathLst>
            </a:custGeom>
            <a:solidFill>
              <a:srgbClr val="173A6D"/>
            </a:solidFill>
            <a:ln w="12700">
              <a:solidFill>
                <a:srgbClr val="000000"/>
              </a:solidFill>
            </a:ln>
          </p:spPr>
          <p:txBody>
            <a:bodyPr/>
            <a:lstStyle/>
            <a:p>
              <a:endParaRPr lang="en-US"/>
            </a:p>
          </p:txBody>
        </p:sp>
      </p:grpSp>
      <p:sp>
        <p:nvSpPr>
          <p:cNvPr id="4" name="Freeform 4"/>
          <p:cNvSpPr/>
          <p:nvPr/>
        </p:nvSpPr>
        <p:spPr>
          <a:xfrm rot="-5400000">
            <a:off x="-256898" y="1564408"/>
            <a:ext cx="12701744" cy="12701744"/>
          </a:xfrm>
          <a:custGeom>
            <a:avLst/>
            <a:gdLst/>
            <a:ahLst/>
            <a:cxnLst/>
            <a:rect l="l" t="t" r="r" b="b"/>
            <a:pathLst>
              <a:path w="19052616" h="19052616">
                <a:moveTo>
                  <a:pt x="0" y="0"/>
                </a:moveTo>
                <a:lnTo>
                  <a:pt x="19052616" y="0"/>
                </a:lnTo>
                <a:lnTo>
                  <a:pt x="19052616" y="19052616"/>
                </a:lnTo>
                <a:lnTo>
                  <a:pt x="0" y="190526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0" y="278077"/>
            <a:ext cx="12507685" cy="638196"/>
            <a:chOff x="0" y="0"/>
            <a:chExt cx="4941308" cy="252127"/>
          </a:xfrm>
        </p:grpSpPr>
        <p:sp>
          <p:nvSpPr>
            <p:cNvPr id="6" name="Freeform 6"/>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7" name="TextBox 7"/>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8" name="Freeform 8"/>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4"/>
            <a:stretch>
              <a:fillRect/>
            </a:stretch>
          </a:blipFill>
        </p:spPr>
        <p:txBody>
          <a:bodyPr/>
          <a:lstStyle/>
          <a:p>
            <a:endParaRPr lang="en-US"/>
          </a:p>
        </p:txBody>
      </p:sp>
      <p:grpSp>
        <p:nvGrpSpPr>
          <p:cNvPr id="9" name="Group 9"/>
          <p:cNvGrpSpPr/>
          <p:nvPr/>
        </p:nvGrpSpPr>
        <p:grpSpPr>
          <a:xfrm>
            <a:off x="9840096" y="406225"/>
            <a:ext cx="1666104" cy="381903"/>
            <a:chOff x="0" y="0"/>
            <a:chExt cx="3332208" cy="763806"/>
          </a:xfrm>
        </p:grpSpPr>
        <p:grpSp>
          <p:nvGrpSpPr>
            <p:cNvPr id="10" name="Group 10"/>
            <p:cNvGrpSpPr/>
            <p:nvPr/>
          </p:nvGrpSpPr>
          <p:grpSpPr>
            <a:xfrm>
              <a:off x="0" y="0"/>
              <a:ext cx="3332208" cy="763806"/>
              <a:chOff x="0" y="0"/>
              <a:chExt cx="731704" cy="167721"/>
            </a:xfrm>
          </p:grpSpPr>
          <p:sp>
            <p:nvSpPr>
              <p:cNvPr id="11" name="Freeform 11"/>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2" name="TextBox 12"/>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3" name="Freeform 13"/>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9</a:t>
              </a:r>
            </a:p>
          </p:txBody>
        </p:sp>
      </p:grpSp>
      <p:grpSp>
        <p:nvGrpSpPr>
          <p:cNvPr id="15" name="Group 15"/>
          <p:cNvGrpSpPr/>
          <p:nvPr/>
        </p:nvGrpSpPr>
        <p:grpSpPr>
          <a:xfrm>
            <a:off x="879259" y="2491912"/>
            <a:ext cx="3618934" cy="1691988"/>
            <a:chOff x="0" y="0"/>
            <a:chExt cx="757886" cy="354340"/>
          </a:xfrm>
        </p:grpSpPr>
        <p:sp>
          <p:nvSpPr>
            <p:cNvPr id="16" name="Freeform 16"/>
            <p:cNvSpPr/>
            <p:nvPr/>
          </p:nvSpPr>
          <p:spPr>
            <a:xfrm>
              <a:off x="0" y="0"/>
              <a:ext cx="757886" cy="354340"/>
            </a:xfrm>
            <a:custGeom>
              <a:avLst/>
              <a:gdLst/>
              <a:ahLst/>
              <a:cxnLst/>
              <a:rect l="l" t="t" r="r" b="b"/>
              <a:pathLst>
                <a:path w="757886" h="354340">
                  <a:moveTo>
                    <a:pt x="18540" y="0"/>
                  </a:moveTo>
                  <a:lnTo>
                    <a:pt x="739345" y="0"/>
                  </a:lnTo>
                  <a:cubicBezTo>
                    <a:pt x="744263" y="0"/>
                    <a:pt x="748978" y="1953"/>
                    <a:pt x="752455" y="5430"/>
                  </a:cubicBezTo>
                  <a:cubicBezTo>
                    <a:pt x="755932" y="8907"/>
                    <a:pt x="757886" y="13623"/>
                    <a:pt x="757886" y="18540"/>
                  </a:cubicBezTo>
                  <a:lnTo>
                    <a:pt x="757886" y="335800"/>
                  </a:lnTo>
                  <a:cubicBezTo>
                    <a:pt x="757886" y="340717"/>
                    <a:pt x="755932" y="345433"/>
                    <a:pt x="752455" y="348910"/>
                  </a:cubicBezTo>
                  <a:cubicBezTo>
                    <a:pt x="748978" y="352387"/>
                    <a:pt x="744263" y="354340"/>
                    <a:pt x="739345" y="354340"/>
                  </a:cubicBezTo>
                  <a:lnTo>
                    <a:pt x="18540" y="354340"/>
                  </a:lnTo>
                  <a:cubicBezTo>
                    <a:pt x="13623" y="354340"/>
                    <a:pt x="8907" y="352387"/>
                    <a:pt x="5430" y="348910"/>
                  </a:cubicBezTo>
                  <a:cubicBezTo>
                    <a:pt x="1953" y="345433"/>
                    <a:pt x="0" y="340717"/>
                    <a:pt x="0" y="335800"/>
                  </a:cubicBezTo>
                  <a:lnTo>
                    <a:pt x="0" y="18540"/>
                  </a:lnTo>
                  <a:cubicBezTo>
                    <a:pt x="0" y="13623"/>
                    <a:pt x="1953" y="8907"/>
                    <a:pt x="5430" y="5430"/>
                  </a:cubicBezTo>
                  <a:cubicBezTo>
                    <a:pt x="8907" y="1953"/>
                    <a:pt x="13623" y="0"/>
                    <a:pt x="18540" y="0"/>
                  </a:cubicBezTo>
                  <a:close/>
                </a:path>
              </a:pathLst>
            </a:custGeom>
            <a:solidFill>
              <a:srgbClr val="0E71BA"/>
            </a:solidFill>
            <a:ln w="12700">
              <a:solidFill>
                <a:srgbClr val="000000"/>
              </a:solidFill>
            </a:ln>
          </p:spPr>
          <p:txBody>
            <a:bodyPr/>
            <a:lstStyle/>
            <a:p>
              <a:endParaRPr lang="en-US"/>
            </a:p>
          </p:txBody>
        </p:sp>
      </p:grpSp>
      <p:sp>
        <p:nvSpPr>
          <p:cNvPr id="17" name="TextBox 17"/>
          <p:cNvSpPr txBox="1"/>
          <p:nvPr/>
        </p:nvSpPr>
        <p:spPr>
          <a:xfrm>
            <a:off x="879259" y="1589809"/>
            <a:ext cx="6710392" cy="525785"/>
          </a:xfrm>
          <a:prstGeom prst="rect">
            <a:avLst/>
          </a:prstGeom>
        </p:spPr>
        <p:txBody>
          <a:bodyPr lIns="0" tIns="0" rIns="0" bIns="0" rtlCol="0" anchor="t">
            <a:spAutoFit/>
          </a:bodyPr>
          <a:lstStyle/>
          <a:p>
            <a:pPr defTabSz="609630">
              <a:lnSpc>
                <a:spcPts val="4061"/>
              </a:lnSpc>
            </a:pPr>
            <a:r>
              <a:rPr lang="en-US" sz="3594" b="1" spc="-86">
                <a:solidFill>
                  <a:srgbClr val="FFFFFF"/>
                </a:solidFill>
                <a:latin typeface="Open Sans 2 Bold"/>
                <a:ea typeface="Open Sans 2 Bold"/>
                <a:cs typeface="Open Sans 2 Bold"/>
                <a:sym typeface="Open Sans 2 Bold"/>
              </a:rPr>
              <a:t>Investments in Fire Hardening​</a:t>
            </a:r>
          </a:p>
        </p:txBody>
      </p:sp>
      <p:sp>
        <p:nvSpPr>
          <p:cNvPr id="18" name="TextBox 18"/>
          <p:cNvSpPr txBox="1"/>
          <p:nvPr/>
        </p:nvSpPr>
        <p:spPr>
          <a:xfrm>
            <a:off x="1405870" y="2986367"/>
            <a:ext cx="2565713" cy="730969"/>
          </a:xfrm>
          <a:prstGeom prst="rect">
            <a:avLst/>
          </a:prstGeom>
        </p:spPr>
        <p:txBody>
          <a:bodyPr lIns="0" tIns="0" rIns="0" bIns="0" rtlCol="0" anchor="t">
            <a:spAutoFit/>
          </a:bodyPr>
          <a:lstStyle/>
          <a:p>
            <a:pPr algn="ctr" defTabSz="609630">
              <a:lnSpc>
                <a:spcPts val="1893"/>
              </a:lnSpc>
            </a:pPr>
            <a:r>
              <a:rPr lang="en-US" sz="1675" b="1" spc="-40">
                <a:solidFill>
                  <a:srgbClr val="FFFFFF"/>
                </a:solidFill>
                <a:latin typeface="Open Sans 2 Bold"/>
                <a:ea typeface="Open Sans 2 Bold"/>
                <a:cs typeface="Open Sans 2 Bold"/>
                <a:sym typeface="Open Sans 2 Bold"/>
              </a:rPr>
              <a:t>Concrete barriers surrounding critical supply and water pumps</a:t>
            </a:r>
          </a:p>
        </p:txBody>
      </p:sp>
      <p:sp>
        <p:nvSpPr>
          <p:cNvPr id="19" name="TextBox 19"/>
          <p:cNvSpPr txBox="1"/>
          <p:nvPr/>
        </p:nvSpPr>
        <p:spPr>
          <a:xfrm>
            <a:off x="1434545" y="4986507"/>
            <a:ext cx="2537037" cy="487313"/>
          </a:xfrm>
          <a:prstGeom prst="rect">
            <a:avLst/>
          </a:prstGeom>
        </p:spPr>
        <p:txBody>
          <a:bodyPr lIns="0" tIns="0" rIns="0" bIns="0" rtlCol="0" anchor="t">
            <a:spAutoFit/>
          </a:bodyPr>
          <a:lstStyle/>
          <a:p>
            <a:pPr algn="ctr" defTabSz="609630">
              <a:lnSpc>
                <a:spcPts val="1893"/>
              </a:lnSpc>
            </a:pPr>
            <a:r>
              <a:rPr lang="en-US" sz="1675" b="1" spc="-40">
                <a:solidFill>
                  <a:srgbClr val="FFFFFF"/>
                </a:solidFill>
                <a:latin typeface="Open Sans 2 Bold"/>
                <a:ea typeface="Open Sans 2 Bold"/>
                <a:cs typeface="Open Sans 2 Bold"/>
                <a:sym typeface="Open Sans 2 Bold"/>
              </a:rPr>
              <a:t>Zone of defensible space around our facilities</a:t>
            </a:r>
          </a:p>
        </p:txBody>
      </p:sp>
      <p:grpSp>
        <p:nvGrpSpPr>
          <p:cNvPr id="20" name="Group 20"/>
          <p:cNvGrpSpPr/>
          <p:nvPr/>
        </p:nvGrpSpPr>
        <p:grpSpPr>
          <a:xfrm rot="-10800000">
            <a:off x="4728574" y="2491912"/>
            <a:ext cx="3618934" cy="1693285"/>
            <a:chOff x="0" y="0"/>
            <a:chExt cx="1476827" cy="691001"/>
          </a:xfrm>
        </p:grpSpPr>
        <p:sp>
          <p:nvSpPr>
            <p:cNvPr id="21" name="Freeform 21"/>
            <p:cNvSpPr/>
            <p:nvPr/>
          </p:nvSpPr>
          <p:spPr>
            <a:xfrm>
              <a:off x="0" y="0"/>
              <a:ext cx="1476827" cy="691001"/>
            </a:xfrm>
            <a:custGeom>
              <a:avLst/>
              <a:gdLst/>
              <a:ahLst/>
              <a:cxnLst/>
              <a:rect l="l" t="t" r="r" b="b"/>
              <a:pathLst>
                <a:path w="1476827" h="691001">
                  <a:moveTo>
                    <a:pt x="18540" y="0"/>
                  </a:moveTo>
                  <a:lnTo>
                    <a:pt x="1458287" y="0"/>
                  </a:lnTo>
                  <a:cubicBezTo>
                    <a:pt x="1463204" y="0"/>
                    <a:pt x="1467920" y="1953"/>
                    <a:pt x="1471397" y="5430"/>
                  </a:cubicBezTo>
                  <a:cubicBezTo>
                    <a:pt x="1474874" y="8907"/>
                    <a:pt x="1476827" y="13623"/>
                    <a:pt x="1476827" y="18540"/>
                  </a:cubicBezTo>
                  <a:lnTo>
                    <a:pt x="1476827" y="672461"/>
                  </a:lnTo>
                  <a:cubicBezTo>
                    <a:pt x="1476827" y="677378"/>
                    <a:pt x="1474874" y="682094"/>
                    <a:pt x="1471397" y="685571"/>
                  </a:cubicBezTo>
                  <a:cubicBezTo>
                    <a:pt x="1467920" y="689048"/>
                    <a:pt x="1463204" y="691001"/>
                    <a:pt x="1458287" y="691001"/>
                  </a:cubicBezTo>
                  <a:lnTo>
                    <a:pt x="18540" y="691001"/>
                  </a:lnTo>
                  <a:cubicBezTo>
                    <a:pt x="13623" y="691001"/>
                    <a:pt x="8907" y="689048"/>
                    <a:pt x="5430" y="685571"/>
                  </a:cubicBezTo>
                  <a:cubicBezTo>
                    <a:pt x="1953" y="682094"/>
                    <a:pt x="0" y="677378"/>
                    <a:pt x="0" y="672461"/>
                  </a:cubicBezTo>
                  <a:lnTo>
                    <a:pt x="0" y="18540"/>
                  </a:lnTo>
                  <a:cubicBezTo>
                    <a:pt x="0" y="13623"/>
                    <a:pt x="1953" y="8907"/>
                    <a:pt x="5430" y="5430"/>
                  </a:cubicBezTo>
                  <a:cubicBezTo>
                    <a:pt x="8907" y="1953"/>
                    <a:pt x="13623" y="0"/>
                    <a:pt x="18540" y="0"/>
                  </a:cubicBezTo>
                  <a:close/>
                </a:path>
              </a:pathLst>
            </a:custGeom>
            <a:solidFill>
              <a:srgbClr val="173A6D"/>
            </a:solidFill>
            <a:ln w="12700">
              <a:solidFill>
                <a:srgbClr val="000000"/>
              </a:solidFill>
            </a:ln>
          </p:spPr>
          <p:txBody>
            <a:bodyPr/>
            <a:lstStyle/>
            <a:p>
              <a:endParaRPr lang="en-US"/>
            </a:p>
          </p:txBody>
        </p:sp>
      </p:grpSp>
      <p:grpSp>
        <p:nvGrpSpPr>
          <p:cNvPr id="22" name="Group 22"/>
          <p:cNvGrpSpPr/>
          <p:nvPr/>
        </p:nvGrpSpPr>
        <p:grpSpPr>
          <a:xfrm rot="-10800000">
            <a:off x="4728574" y="4376317"/>
            <a:ext cx="3618934" cy="1691988"/>
            <a:chOff x="0" y="0"/>
            <a:chExt cx="757886" cy="354340"/>
          </a:xfrm>
        </p:grpSpPr>
        <p:sp>
          <p:nvSpPr>
            <p:cNvPr id="23" name="Freeform 23"/>
            <p:cNvSpPr/>
            <p:nvPr/>
          </p:nvSpPr>
          <p:spPr>
            <a:xfrm>
              <a:off x="0" y="0"/>
              <a:ext cx="757886" cy="354340"/>
            </a:xfrm>
            <a:custGeom>
              <a:avLst/>
              <a:gdLst/>
              <a:ahLst/>
              <a:cxnLst/>
              <a:rect l="l" t="t" r="r" b="b"/>
              <a:pathLst>
                <a:path w="757886" h="354340">
                  <a:moveTo>
                    <a:pt x="18540" y="0"/>
                  </a:moveTo>
                  <a:lnTo>
                    <a:pt x="739345" y="0"/>
                  </a:lnTo>
                  <a:cubicBezTo>
                    <a:pt x="744263" y="0"/>
                    <a:pt x="748978" y="1953"/>
                    <a:pt x="752455" y="5430"/>
                  </a:cubicBezTo>
                  <a:cubicBezTo>
                    <a:pt x="755932" y="8907"/>
                    <a:pt x="757886" y="13623"/>
                    <a:pt x="757886" y="18540"/>
                  </a:cubicBezTo>
                  <a:lnTo>
                    <a:pt x="757886" y="335800"/>
                  </a:lnTo>
                  <a:cubicBezTo>
                    <a:pt x="757886" y="340717"/>
                    <a:pt x="755932" y="345433"/>
                    <a:pt x="752455" y="348910"/>
                  </a:cubicBezTo>
                  <a:cubicBezTo>
                    <a:pt x="748978" y="352387"/>
                    <a:pt x="744263" y="354340"/>
                    <a:pt x="739345" y="354340"/>
                  </a:cubicBezTo>
                  <a:lnTo>
                    <a:pt x="18540" y="354340"/>
                  </a:lnTo>
                  <a:cubicBezTo>
                    <a:pt x="13623" y="354340"/>
                    <a:pt x="8907" y="352387"/>
                    <a:pt x="5430" y="348910"/>
                  </a:cubicBezTo>
                  <a:cubicBezTo>
                    <a:pt x="1953" y="345433"/>
                    <a:pt x="0" y="340717"/>
                    <a:pt x="0" y="335800"/>
                  </a:cubicBezTo>
                  <a:lnTo>
                    <a:pt x="0" y="18540"/>
                  </a:lnTo>
                  <a:cubicBezTo>
                    <a:pt x="0" y="13623"/>
                    <a:pt x="1953" y="8907"/>
                    <a:pt x="5430" y="5430"/>
                  </a:cubicBezTo>
                  <a:cubicBezTo>
                    <a:pt x="8907" y="1953"/>
                    <a:pt x="13623" y="0"/>
                    <a:pt x="18540" y="0"/>
                  </a:cubicBezTo>
                  <a:close/>
                </a:path>
              </a:pathLst>
            </a:custGeom>
            <a:solidFill>
              <a:srgbClr val="0E71BA"/>
            </a:solidFill>
            <a:ln w="12700">
              <a:solidFill>
                <a:srgbClr val="000000"/>
              </a:solidFill>
            </a:ln>
          </p:spPr>
          <p:txBody>
            <a:bodyPr/>
            <a:lstStyle/>
            <a:p>
              <a:endParaRPr lang="en-US"/>
            </a:p>
          </p:txBody>
        </p:sp>
      </p:grpSp>
      <p:sp>
        <p:nvSpPr>
          <p:cNvPr id="24" name="TextBox 24"/>
          <p:cNvSpPr txBox="1"/>
          <p:nvPr/>
        </p:nvSpPr>
        <p:spPr>
          <a:xfrm>
            <a:off x="5334643" y="3102750"/>
            <a:ext cx="2464394" cy="243656"/>
          </a:xfrm>
          <a:prstGeom prst="rect">
            <a:avLst/>
          </a:prstGeom>
        </p:spPr>
        <p:txBody>
          <a:bodyPr lIns="0" tIns="0" rIns="0" bIns="0" rtlCol="0" anchor="t">
            <a:spAutoFit/>
          </a:bodyPr>
          <a:lstStyle/>
          <a:p>
            <a:pPr algn="ctr" defTabSz="609630">
              <a:lnSpc>
                <a:spcPts val="1893"/>
              </a:lnSpc>
            </a:pPr>
            <a:r>
              <a:rPr lang="en-US" sz="1675" b="1" spc="-40">
                <a:solidFill>
                  <a:srgbClr val="FFFFFF"/>
                </a:solidFill>
                <a:latin typeface="Open Sans 2 Bold"/>
                <a:ea typeface="Open Sans 2 Bold"/>
                <a:cs typeface="Open Sans 2 Bold"/>
                <a:sym typeface="Open Sans 2 Bold"/>
              </a:rPr>
              <a:t>Vegetation management</a:t>
            </a:r>
          </a:p>
        </p:txBody>
      </p:sp>
      <p:sp>
        <p:nvSpPr>
          <p:cNvPr id="25" name="TextBox 25"/>
          <p:cNvSpPr txBox="1"/>
          <p:nvPr/>
        </p:nvSpPr>
        <p:spPr>
          <a:xfrm>
            <a:off x="5213492" y="4752444"/>
            <a:ext cx="2649099" cy="974626"/>
          </a:xfrm>
          <a:prstGeom prst="rect">
            <a:avLst/>
          </a:prstGeom>
        </p:spPr>
        <p:txBody>
          <a:bodyPr lIns="0" tIns="0" rIns="0" bIns="0" rtlCol="0" anchor="t">
            <a:spAutoFit/>
          </a:bodyPr>
          <a:lstStyle/>
          <a:p>
            <a:pPr algn="ctr" defTabSz="609630">
              <a:lnSpc>
                <a:spcPts val="1893"/>
              </a:lnSpc>
            </a:pPr>
            <a:r>
              <a:rPr lang="en-US" sz="1675" b="1" spc="-40">
                <a:solidFill>
                  <a:srgbClr val="FFFFFF"/>
                </a:solidFill>
                <a:latin typeface="Open Sans 2 Bold"/>
                <a:ea typeface="Open Sans 2 Bold"/>
                <a:cs typeface="Open Sans 2 Bold"/>
                <a:sym typeface="Open Sans 2 Bold"/>
              </a:rPr>
              <a:t>Emergency generators to ensure water service is not disrupted during a power outage</a:t>
            </a:r>
          </a:p>
        </p:txBody>
      </p:sp>
      <p:grpSp>
        <p:nvGrpSpPr>
          <p:cNvPr id="26" name="Group 26"/>
          <p:cNvGrpSpPr/>
          <p:nvPr/>
        </p:nvGrpSpPr>
        <p:grpSpPr>
          <a:xfrm>
            <a:off x="8575305" y="2491912"/>
            <a:ext cx="2733384" cy="3576393"/>
            <a:chOff x="0" y="0"/>
            <a:chExt cx="572432" cy="748977"/>
          </a:xfrm>
        </p:grpSpPr>
        <p:sp>
          <p:nvSpPr>
            <p:cNvPr id="27" name="Freeform 27"/>
            <p:cNvSpPr/>
            <p:nvPr/>
          </p:nvSpPr>
          <p:spPr>
            <a:xfrm>
              <a:off x="0" y="0"/>
              <a:ext cx="572432" cy="748977"/>
            </a:xfrm>
            <a:custGeom>
              <a:avLst/>
              <a:gdLst/>
              <a:ahLst/>
              <a:cxnLst/>
              <a:rect l="l" t="t" r="r" b="b"/>
              <a:pathLst>
                <a:path w="572432" h="748977">
                  <a:moveTo>
                    <a:pt x="24547" y="0"/>
                  </a:moveTo>
                  <a:lnTo>
                    <a:pt x="547885" y="0"/>
                  </a:lnTo>
                  <a:cubicBezTo>
                    <a:pt x="561442" y="0"/>
                    <a:pt x="572432" y="10990"/>
                    <a:pt x="572432" y="24547"/>
                  </a:cubicBezTo>
                  <a:lnTo>
                    <a:pt x="572432" y="724430"/>
                  </a:lnTo>
                  <a:cubicBezTo>
                    <a:pt x="572432" y="730940"/>
                    <a:pt x="569846" y="737184"/>
                    <a:pt x="565242" y="741787"/>
                  </a:cubicBezTo>
                  <a:cubicBezTo>
                    <a:pt x="560639" y="746391"/>
                    <a:pt x="554395" y="748977"/>
                    <a:pt x="547885" y="748977"/>
                  </a:cubicBezTo>
                  <a:lnTo>
                    <a:pt x="24547" y="748977"/>
                  </a:lnTo>
                  <a:cubicBezTo>
                    <a:pt x="18037" y="748977"/>
                    <a:pt x="11793" y="746391"/>
                    <a:pt x="7190" y="741787"/>
                  </a:cubicBezTo>
                  <a:cubicBezTo>
                    <a:pt x="2586" y="737184"/>
                    <a:pt x="0" y="730940"/>
                    <a:pt x="0" y="724430"/>
                  </a:cubicBezTo>
                  <a:lnTo>
                    <a:pt x="0" y="24547"/>
                  </a:lnTo>
                  <a:cubicBezTo>
                    <a:pt x="0" y="18037"/>
                    <a:pt x="2586" y="11793"/>
                    <a:pt x="7190" y="7190"/>
                  </a:cubicBezTo>
                  <a:cubicBezTo>
                    <a:pt x="11793" y="2586"/>
                    <a:pt x="18037" y="0"/>
                    <a:pt x="24547" y="0"/>
                  </a:cubicBezTo>
                  <a:close/>
                </a:path>
              </a:pathLst>
            </a:custGeom>
            <a:solidFill>
              <a:srgbClr val="0E71BA"/>
            </a:solidFill>
            <a:ln w="12700">
              <a:solidFill>
                <a:srgbClr val="000000"/>
              </a:solidFill>
            </a:ln>
          </p:spPr>
          <p:txBody>
            <a:bodyPr/>
            <a:lstStyle/>
            <a:p>
              <a:endParaRPr lang="en-US"/>
            </a:p>
          </p:txBody>
        </p:sp>
      </p:grpSp>
      <p:sp>
        <p:nvSpPr>
          <p:cNvPr id="28" name="TextBox 28"/>
          <p:cNvSpPr txBox="1"/>
          <p:nvPr/>
        </p:nvSpPr>
        <p:spPr>
          <a:xfrm>
            <a:off x="8928070" y="3810891"/>
            <a:ext cx="2027855" cy="730969"/>
          </a:xfrm>
          <a:prstGeom prst="rect">
            <a:avLst/>
          </a:prstGeom>
        </p:spPr>
        <p:txBody>
          <a:bodyPr lIns="0" tIns="0" rIns="0" bIns="0" rtlCol="0" anchor="t">
            <a:spAutoFit/>
          </a:bodyPr>
          <a:lstStyle/>
          <a:p>
            <a:pPr algn="ctr" defTabSz="609630">
              <a:lnSpc>
                <a:spcPts val="1893"/>
              </a:lnSpc>
            </a:pPr>
            <a:r>
              <a:rPr lang="en-US" sz="1675" b="1" spc="-40">
                <a:solidFill>
                  <a:srgbClr val="FFFFFF"/>
                </a:solidFill>
                <a:latin typeface="Open Sans 2 Bold"/>
                <a:ea typeface="Open Sans 2 Bold"/>
                <a:cs typeface="Open Sans 2 Bold"/>
                <a:sym typeface="Open Sans 2 Bold"/>
              </a:rPr>
              <a:t>Proactively investing in replacing aging infrastructure.</a:t>
            </a:r>
          </a:p>
        </p:txBody>
      </p:sp>
    </p:spTree>
    <p:extLst>
      <p:ext uri="{BB962C8B-B14F-4D97-AF65-F5344CB8AC3E}">
        <p14:creationId xmlns:p14="http://schemas.microsoft.com/office/powerpoint/2010/main" val="11253856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a:off x="-445850" y="-1954403"/>
            <a:ext cx="12741432" cy="8872555"/>
          </a:xfrm>
          <a:custGeom>
            <a:avLst/>
            <a:gdLst/>
            <a:ahLst/>
            <a:cxnLst/>
            <a:rect l="l" t="t" r="r" b="b"/>
            <a:pathLst>
              <a:path w="19112148" h="13308832">
                <a:moveTo>
                  <a:pt x="0" y="0"/>
                </a:moveTo>
                <a:lnTo>
                  <a:pt x="19112148" y="0"/>
                </a:lnTo>
                <a:lnTo>
                  <a:pt x="19112148" y="13308832"/>
                </a:lnTo>
                <a:lnTo>
                  <a:pt x="0" y="13308832"/>
                </a:lnTo>
                <a:lnTo>
                  <a:pt x="0" y="0"/>
                </a:lnTo>
                <a:close/>
              </a:path>
            </a:pathLst>
          </a:custGeom>
          <a:blipFill>
            <a:blip r:embed="rId2">
              <a:alphaModFix amt="9999"/>
            </a:blip>
            <a:stretch>
              <a:fillRect t="-7703"/>
            </a:stretch>
          </a:blipFill>
        </p:spPr>
        <p:txBody>
          <a:bodyPr/>
          <a:lstStyle/>
          <a:p>
            <a:endParaRPr lang="en-US"/>
          </a:p>
        </p:txBody>
      </p:sp>
      <p:sp>
        <p:nvSpPr>
          <p:cNvPr id="3" name="Freeform 3"/>
          <p:cNvSpPr/>
          <p:nvPr/>
        </p:nvSpPr>
        <p:spPr>
          <a:xfrm rot="-5400000">
            <a:off x="-256898" y="1564408"/>
            <a:ext cx="12701744" cy="12701744"/>
          </a:xfrm>
          <a:custGeom>
            <a:avLst/>
            <a:gdLst/>
            <a:ahLst/>
            <a:cxnLst/>
            <a:rect l="l" t="t" r="r" b="b"/>
            <a:pathLst>
              <a:path w="19052616" h="19052616">
                <a:moveTo>
                  <a:pt x="0" y="0"/>
                </a:moveTo>
                <a:lnTo>
                  <a:pt x="19052616" y="0"/>
                </a:lnTo>
                <a:lnTo>
                  <a:pt x="19052616" y="19052616"/>
                </a:lnTo>
                <a:lnTo>
                  <a:pt x="0" y="19052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6044991" y="0"/>
            <a:ext cx="6147009" cy="6858000"/>
          </a:xfrm>
          <a:custGeom>
            <a:avLst/>
            <a:gdLst/>
            <a:ahLst/>
            <a:cxnLst/>
            <a:rect l="l" t="t" r="r" b="b"/>
            <a:pathLst>
              <a:path w="9220514" h="10287000">
                <a:moveTo>
                  <a:pt x="0" y="0"/>
                </a:moveTo>
                <a:lnTo>
                  <a:pt x="9220514" y="0"/>
                </a:lnTo>
                <a:lnTo>
                  <a:pt x="9220514" y="10287000"/>
                </a:lnTo>
                <a:lnTo>
                  <a:pt x="0" y="10287000"/>
                </a:lnTo>
                <a:lnTo>
                  <a:pt x="0" y="0"/>
                </a:lnTo>
                <a:close/>
              </a:path>
            </a:pathLst>
          </a:custGeom>
          <a:blipFill>
            <a:blip r:embed="rId5"/>
            <a:stretch>
              <a:fillRect l="-51228" r="-47111"/>
            </a:stretch>
          </a:blipFill>
        </p:spPr>
        <p:txBody>
          <a:bodyPr/>
          <a:lstStyle/>
          <a:p>
            <a:endParaRPr lang="en-US"/>
          </a:p>
        </p:txBody>
      </p:sp>
      <p:sp>
        <p:nvSpPr>
          <p:cNvPr id="5" name="Freeform 5"/>
          <p:cNvSpPr/>
          <p:nvPr/>
        </p:nvSpPr>
        <p:spPr>
          <a:xfrm>
            <a:off x="-1233896" y="0"/>
            <a:ext cx="7278887" cy="6918152"/>
          </a:xfrm>
          <a:custGeom>
            <a:avLst/>
            <a:gdLst/>
            <a:ahLst/>
            <a:cxnLst/>
            <a:rect l="l" t="t" r="r" b="b"/>
            <a:pathLst>
              <a:path w="10918331" h="10377228">
                <a:moveTo>
                  <a:pt x="0" y="0"/>
                </a:moveTo>
                <a:lnTo>
                  <a:pt x="10918331" y="0"/>
                </a:lnTo>
                <a:lnTo>
                  <a:pt x="10918331" y="10377228"/>
                </a:lnTo>
                <a:lnTo>
                  <a:pt x="0" y="10377228"/>
                </a:lnTo>
                <a:lnTo>
                  <a:pt x="0" y="0"/>
                </a:lnTo>
                <a:close/>
              </a:path>
            </a:pathLst>
          </a:custGeom>
          <a:blipFill>
            <a:blip r:embed="rId6"/>
            <a:stretch>
              <a:fillRect l="-37544" r="-31422"/>
            </a:stretch>
          </a:blipFill>
        </p:spPr>
        <p:txBody>
          <a:bodyPr/>
          <a:lstStyle/>
          <a:p>
            <a:endParaRPr lang="en-US"/>
          </a:p>
        </p:txBody>
      </p:sp>
      <p:grpSp>
        <p:nvGrpSpPr>
          <p:cNvPr id="6" name="Group 6"/>
          <p:cNvGrpSpPr/>
          <p:nvPr/>
        </p:nvGrpSpPr>
        <p:grpSpPr>
          <a:xfrm>
            <a:off x="0" y="278077"/>
            <a:ext cx="12507685" cy="638196"/>
            <a:chOff x="0" y="0"/>
            <a:chExt cx="4941308" cy="252127"/>
          </a:xfrm>
        </p:grpSpPr>
        <p:sp>
          <p:nvSpPr>
            <p:cNvPr id="7" name="Freeform 7"/>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8" name="TextBox 8"/>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9" name="Freeform 9"/>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7"/>
            <a:stretch>
              <a:fillRect/>
            </a:stretch>
          </a:blipFill>
        </p:spPr>
        <p:txBody>
          <a:bodyPr/>
          <a:lstStyle/>
          <a:p>
            <a:endParaRPr lang="en-US"/>
          </a:p>
        </p:txBody>
      </p:sp>
      <p:grpSp>
        <p:nvGrpSpPr>
          <p:cNvPr id="10" name="Group 10"/>
          <p:cNvGrpSpPr/>
          <p:nvPr/>
        </p:nvGrpSpPr>
        <p:grpSpPr>
          <a:xfrm>
            <a:off x="9840096" y="406225"/>
            <a:ext cx="1666104" cy="381903"/>
            <a:chOff x="0" y="0"/>
            <a:chExt cx="3332208" cy="763806"/>
          </a:xfrm>
        </p:grpSpPr>
        <p:grpSp>
          <p:nvGrpSpPr>
            <p:cNvPr id="11" name="Group 11"/>
            <p:cNvGrpSpPr/>
            <p:nvPr/>
          </p:nvGrpSpPr>
          <p:grpSpPr>
            <a:xfrm>
              <a:off x="0" y="0"/>
              <a:ext cx="3332208" cy="763806"/>
              <a:chOff x="0" y="0"/>
              <a:chExt cx="731704" cy="167721"/>
            </a:xfrm>
          </p:grpSpPr>
          <p:sp>
            <p:nvSpPr>
              <p:cNvPr id="12" name="Freeform 12"/>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3" name="TextBox 13"/>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4" name="Freeform 14"/>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5" name="TextBox 15"/>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10</a:t>
              </a:r>
            </a:p>
          </p:txBody>
        </p:sp>
      </p:grpSp>
      <p:sp>
        <p:nvSpPr>
          <p:cNvPr id="16" name="TextBox 16"/>
          <p:cNvSpPr txBox="1"/>
          <p:nvPr/>
        </p:nvSpPr>
        <p:spPr>
          <a:xfrm>
            <a:off x="3404167" y="474659"/>
            <a:ext cx="5379615" cy="269304"/>
          </a:xfrm>
          <a:prstGeom prst="rect">
            <a:avLst/>
          </a:prstGeom>
        </p:spPr>
        <p:txBody>
          <a:bodyPr lIns="0" tIns="0" rIns="0" bIns="0" rtlCol="0" anchor="t">
            <a:spAutoFit/>
          </a:bodyPr>
          <a:lstStyle/>
          <a:p>
            <a:pPr algn="ctr" defTabSz="609630">
              <a:lnSpc>
                <a:spcPts val="2130"/>
              </a:lnSpc>
            </a:pPr>
            <a:r>
              <a:rPr lang="en-US" sz="2088" b="1" spc="-50">
                <a:solidFill>
                  <a:srgbClr val="FFFFFF"/>
                </a:solidFill>
                <a:latin typeface="Open Sans 2 Bold"/>
                <a:ea typeface="Open Sans 2 Bold"/>
                <a:cs typeface="Open Sans 2 Bold"/>
                <a:sym typeface="Open Sans 2 Bold"/>
              </a:rPr>
              <a:t>Fire Prevention and Mitigation​</a:t>
            </a:r>
          </a:p>
        </p:txBody>
      </p:sp>
    </p:spTree>
    <p:extLst>
      <p:ext uri="{BB962C8B-B14F-4D97-AF65-F5344CB8AC3E}">
        <p14:creationId xmlns:p14="http://schemas.microsoft.com/office/powerpoint/2010/main" val="12082426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a:off x="-445850" y="-1078463"/>
            <a:ext cx="12741432" cy="8384149"/>
          </a:xfrm>
          <a:custGeom>
            <a:avLst/>
            <a:gdLst/>
            <a:ahLst/>
            <a:cxnLst/>
            <a:rect l="l" t="t" r="r" b="b"/>
            <a:pathLst>
              <a:path w="19112148" h="12576224">
                <a:moveTo>
                  <a:pt x="0" y="0"/>
                </a:moveTo>
                <a:lnTo>
                  <a:pt x="19112148" y="0"/>
                </a:lnTo>
                <a:lnTo>
                  <a:pt x="19112148" y="12576223"/>
                </a:lnTo>
                <a:lnTo>
                  <a:pt x="0" y="12576223"/>
                </a:lnTo>
                <a:lnTo>
                  <a:pt x="0" y="0"/>
                </a:lnTo>
                <a:close/>
              </a:path>
            </a:pathLst>
          </a:custGeom>
          <a:blipFill>
            <a:blip r:embed="rId2">
              <a:alphaModFix amt="9999"/>
            </a:blip>
            <a:stretch>
              <a:fillRect t="-13977"/>
            </a:stretch>
          </a:blipFill>
        </p:spPr>
        <p:txBody>
          <a:bodyPr/>
          <a:lstStyle/>
          <a:p>
            <a:endParaRPr lang="en-US"/>
          </a:p>
        </p:txBody>
      </p:sp>
      <p:grpSp>
        <p:nvGrpSpPr>
          <p:cNvPr id="3" name="Group 3"/>
          <p:cNvGrpSpPr/>
          <p:nvPr/>
        </p:nvGrpSpPr>
        <p:grpSpPr>
          <a:xfrm>
            <a:off x="0" y="278077"/>
            <a:ext cx="12507685" cy="638196"/>
            <a:chOff x="0" y="0"/>
            <a:chExt cx="4941308" cy="252127"/>
          </a:xfrm>
        </p:grpSpPr>
        <p:sp>
          <p:nvSpPr>
            <p:cNvPr id="4" name="Freeform 4"/>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5" name="TextBox 5"/>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6" name="Freeform 6"/>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3"/>
            <a:stretch>
              <a:fillRect/>
            </a:stretch>
          </a:blipFill>
        </p:spPr>
        <p:txBody>
          <a:bodyPr/>
          <a:lstStyle/>
          <a:p>
            <a:endParaRPr lang="en-US"/>
          </a:p>
        </p:txBody>
      </p:sp>
      <p:grpSp>
        <p:nvGrpSpPr>
          <p:cNvPr id="7" name="Group 7"/>
          <p:cNvGrpSpPr/>
          <p:nvPr/>
        </p:nvGrpSpPr>
        <p:grpSpPr>
          <a:xfrm>
            <a:off x="9840096" y="406225"/>
            <a:ext cx="1666104" cy="381903"/>
            <a:chOff x="0" y="0"/>
            <a:chExt cx="3332208" cy="763806"/>
          </a:xfrm>
        </p:grpSpPr>
        <p:grpSp>
          <p:nvGrpSpPr>
            <p:cNvPr id="8" name="Group 8"/>
            <p:cNvGrpSpPr/>
            <p:nvPr/>
          </p:nvGrpSpPr>
          <p:grpSpPr>
            <a:xfrm>
              <a:off x="0" y="0"/>
              <a:ext cx="3332208" cy="763806"/>
              <a:chOff x="0" y="0"/>
              <a:chExt cx="731704" cy="167721"/>
            </a:xfrm>
          </p:grpSpPr>
          <p:sp>
            <p:nvSpPr>
              <p:cNvPr id="9" name="Freeform 9"/>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0" name="TextBox 10"/>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1" name="Freeform 11"/>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2" name="TextBox 12"/>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11</a:t>
              </a:r>
            </a:p>
          </p:txBody>
        </p:sp>
      </p:grpSp>
      <p:sp>
        <p:nvSpPr>
          <p:cNvPr id="13" name="AutoShape 13"/>
          <p:cNvSpPr/>
          <p:nvPr/>
        </p:nvSpPr>
        <p:spPr>
          <a:xfrm>
            <a:off x="5924867" y="1279100"/>
            <a:ext cx="5389271" cy="0"/>
          </a:xfrm>
          <a:prstGeom prst="line">
            <a:avLst/>
          </a:prstGeom>
          <a:ln w="19050" cap="flat">
            <a:solidFill>
              <a:srgbClr val="FFFFFF"/>
            </a:solidFill>
            <a:prstDash val="solid"/>
            <a:headEnd type="none" w="sm" len="sm"/>
            <a:tailEnd type="none" w="sm" len="sm"/>
          </a:ln>
        </p:spPr>
        <p:txBody>
          <a:bodyPr/>
          <a:lstStyle/>
          <a:p>
            <a:endParaRPr lang="en-US"/>
          </a:p>
        </p:txBody>
      </p:sp>
      <p:sp>
        <p:nvSpPr>
          <p:cNvPr id="14" name="TextBox 14"/>
          <p:cNvSpPr txBox="1"/>
          <p:nvPr/>
        </p:nvSpPr>
        <p:spPr>
          <a:xfrm>
            <a:off x="5924867" y="1503890"/>
            <a:ext cx="5389271" cy="692497"/>
          </a:xfrm>
          <a:prstGeom prst="rect">
            <a:avLst/>
          </a:prstGeom>
        </p:spPr>
        <p:txBody>
          <a:bodyPr lIns="0" tIns="0" rIns="0" bIns="0" rtlCol="0" anchor="t">
            <a:spAutoFit/>
          </a:bodyPr>
          <a:lstStyle/>
          <a:p>
            <a:pPr defTabSz="609630">
              <a:lnSpc>
                <a:spcPts val="1778"/>
              </a:lnSpc>
            </a:pPr>
            <a:r>
              <a:rPr lang="en-US" sz="1482" b="1" spc="-35">
                <a:solidFill>
                  <a:srgbClr val="FFFFFF"/>
                </a:solidFill>
                <a:latin typeface="Open Sans 2 Bold"/>
                <a:ea typeface="Open Sans 2 Bold"/>
                <a:cs typeface="Open Sans 2 Bold"/>
                <a:sym typeface="Open Sans 2 Bold"/>
              </a:rPr>
              <a:t>Customers will be notified by phone, text or email on the status of their water, water system and safety</a:t>
            </a:r>
            <a:r>
              <a:rPr lang="en-US" sz="1482" spc="-35">
                <a:solidFill>
                  <a:srgbClr val="FFFFFF"/>
                </a:solidFill>
                <a:latin typeface="Open Sans 2"/>
                <a:ea typeface="Open Sans 2"/>
                <a:cs typeface="Open Sans 2"/>
                <a:sym typeface="Open Sans 2"/>
              </a:rPr>
              <a:t>. Emergency information is also posted on the GSWC website and social media platforms.</a:t>
            </a:r>
          </a:p>
        </p:txBody>
      </p:sp>
      <p:sp>
        <p:nvSpPr>
          <p:cNvPr id="15" name="AutoShape 15"/>
          <p:cNvSpPr/>
          <p:nvPr/>
        </p:nvSpPr>
        <p:spPr>
          <a:xfrm>
            <a:off x="5924867" y="2755148"/>
            <a:ext cx="5389271" cy="0"/>
          </a:xfrm>
          <a:prstGeom prst="line">
            <a:avLst/>
          </a:prstGeom>
          <a:ln w="19050" cap="flat">
            <a:solidFill>
              <a:srgbClr val="FFFFFF"/>
            </a:solidFill>
            <a:prstDash val="solid"/>
            <a:headEnd type="none" w="sm" len="sm"/>
            <a:tailEnd type="none" w="sm" len="sm"/>
          </a:ln>
        </p:spPr>
        <p:txBody>
          <a:bodyPr/>
          <a:lstStyle/>
          <a:p>
            <a:endParaRPr lang="en-US"/>
          </a:p>
        </p:txBody>
      </p:sp>
      <p:sp>
        <p:nvSpPr>
          <p:cNvPr id="16" name="TextBox 16"/>
          <p:cNvSpPr txBox="1"/>
          <p:nvPr/>
        </p:nvSpPr>
        <p:spPr>
          <a:xfrm>
            <a:off x="5924867" y="2996310"/>
            <a:ext cx="5389271" cy="923330"/>
          </a:xfrm>
          <a:prstGeom prst="rect">
            <a:avLst/>
          </a:prstGeom>
        </p:spPr>
        <p:txBody>
          <a:bodyPr lIns="0" tIns="0" rIns="0" bIns="0" rtlCol="0" anchor="t">
            <a:spAutoFit/>
          </a:bodyPr>
          <a:lstStyle/>
          <a:p>
            <a:pPr defTabSz="609630">
              <a:lnSpc>
                <a:spcPts val="1778"/>
              </a:lnSpc>
            </a:pPr>
            <a:r>
              <a:rPr lang="en-US" sz="1482" spc="-35">
                <a:solidFill>
                  <a:srgbClr val="FFFFFF"/>
                </a:solidFill>
                <a:latin typeface="Open Sans 2"/>
                <a:ea typeface="Open Sans 2"/>
                <a:cs typeface="Open Sans 2"/>
                <a:sym typeface="Open Sans 2"/>
              </a:rPr>
              <a:t>The GSWC customer service center is </a:t>
            </a:r>
            <a:r>
              <a:rPr lang="en-US" sz="1482" b="1" spc="-35">
                <a:solidFill>
                  <a:srgbClr val="FFFFFF"/>
                </a:solidFill>
                <a:latin typeface="Open Sans 2 Bold"/>
                <a:ea typeface="Open Sans 2 Bold"/>
                <a:cs typeface="Open Sans 2 Bold"/>
                <a:sym typeface="Open Sans 2 Bold"/>
              </a:rPr>
              <a:t>open 24/7, seven days a week</a:t>
            </a:r>
            <a:r>
              <a:rPr lang="en-US" sz="1482" spc="-35">
                <a:solidFill>
                  <a:srgbClr val="FFFFFF"/>
                </a:solidFill>
                <a:latin typeface="Open Sans 2"/>
                <a:ea typeface="Open Sans 2"/>
                <a:cs typeface="Open Sans 2"/>
                <a:sym typeface="Open Sans 2"/>
              </a:rPr>
              <a:t>, to address customer questions and respond to emergencies. ​</a:t>
            </a:r>
          </a:p>
          <a:p>
            <a:pPr defTabSz="609630">
              <a:lnSpc>
                <a:spcPts val="1778"/>
              </a:lnSpc>
            </a:pPr>
            <a:endParaRPr lang="en-US" sz="1482" spc="-35">
              <a:solidFill>
                <a:srgbClr val="FFFFFF"/>
              </a:solidFill>
              <a:latin typeface="Open Sans 2"/>
              <a:ea typeface="Open Sans 2"/>
              <a:cs typeface="Open Sans 2"/>
              <a:sym typeface="Open Sans 2"/>
            </a:endParaRPr>
          </a:p>
          <a:p>
            <a:pPr defTabSz="609630">
              <a:lnSpc>
                <a:spcPts val="1778"/>
              </a:lnSpc>
            </a:pPr>
            <a:r>
              <a:rPr lang="en-US" sz="1482" spc="-35">
                <a:solidFill>
                  <a:srgbClr val="FFFFFF"/>
                </a:solidFill>
                <a:latin typeface="Open Sans 2"/>
                <a:ea typeface="Open Sans 2"/>
                <a:cs typeface="Open Sans 2"/>
                <a:sym typeface="Open Sans 2"/>
              </a:rPr>
              <a:t>Customers can reach us at </a:t>
            </a:r>
            <a:r>
              <a:rPr lang="en-US" sz="1482" b="1" spc="-35">
                <a:solidFill>
                  <a:srgbClr val="FFFFFF"/>
                </a:solidFill>
                <a:latin typeface="Open Sans 2 Bold"/>
                <a:ea typeface="Open Sans 2 Bold"/>
                <a:cs typeface="Open Sans 2 Bold"/>
                <a:sym typeface="Open Sans 2 Bold"/>
              </a:rPr>
              <a:t>1(800) 999-4033</a:t>
            </a:r>
            <a:r>
              <a:rPr lang="en-US" sz="1482" spc="-35">
                <a:solidFill>
                  <a:srgbClr val="FFFFFF"/>
                </a:solidFill>
                <a:latin typeface="Open Sans 2"/>
                <a:ea typeface="Open Sans 2"/>
                <a:cs typeface="Open Sans 2"/>
                <a:sym typeface="Open Sans 2"/>
              </a:rPr>
              <a:t>.</a:t>
            </a:r>
          </a:p>
        </p:txBody>
      </p:sp>
      <p:sp>
        <p:nvSpPr>
          <p:cNvPr id="17" name="AutoShape 17"/>
          <p:cNvSpPr/>
          <p:nvPr/>
        </p:nvSpPr>
        <p:spPr>
          <a:xfrm>
            <a:off x="5924867" y="4449265"/>
            <a:ext cx="5389271" cy="0"/>
          </a:xfrm>
          <a:prstGeom prst="line">
            <a:avLst/>
          </a:prstGeom>
          <a:ln w="19050" cap="flat">
            <a:solidFill>
              <a:srgbClr val="FFFFFF"/>
            </a:solidFill>
            <a:prstDash val="solid"/>
            <a:headEnd type="none" w="sm" len="sm"/>
            <a:tailEnd type="none" w="sm" len="sm"/>
          </a:ln>
        </p:spPr>
        <p:txBody>
          <a:bodyPr/>
          <a:lstStyle/>
          <a:p>
            <a:endParaRPr lang="en-US"/>
          </a:p>
        </p:txBody>
      </p:sp>
      <p:sp>
        <p:nvSpPr>
          <p:cNvPr id="18" name="TextBox 18"/>
          <p:cNvSpPr txBox="1"/>
          <p:nvPr/>
        </p:nvSpPr>
        <p:spPr>
          <a:xfrm>
            <a:off x="5924867" y="4694929"/>
            <a:ext cx="5389271" cy="1615827"/>
          </a:xfrm>
          <a:prstGeom prst="rect">
            <a:avLst/>
          </a:prstGeom>
        </p:spPr>
        <p:txBody>
          <a:bodyPr lIns="0" tIns="0" rIns="0" bIns="0" rtlCol="0" anchor="t">
            <a:spAutoFit/>
          </a:bodyPr>
          <a:lstStyle/>
          <a:p>
            <a:pPr defTabSz="609630">
              <a:lnSpc>
                <a:spcPts val="1778"/>
              </a:lnSpc>
            </a:pPr>
            <a:r>
              <a:rPr lang="en-US" sz="1482" spc="-35">
                <a:solidFill>
                  <a:srgbClr val="FFFFFF"/>
                </a:solidFill>
                <a:latin typeface="Open Sans 2"/>
                <a:ea typeface="Open Sans 2"/>
                <a:cs typeface="Open Sans 2"/>
                <a:sym typeface="Open Sans 2"/>
              </a:rPr>
              <a:t>We encourage customers to make sure their contact information is up to date, including email addresses and mobile/home telephone numbers.</a:t>
            </a:r>
          </a:p>
          <a:p>
            <a:pPr defTabSz="609630">
              <a:lnSpc>
                <a:spcPts val="1778"/>
              </a:lnSpc>
            </a:pPr>
            <a:endParaRPr lang="en-US" sz="1482" spc="-35">
              <a:solidFill>
                <a:srgbClr val="FFFFFF"/>
              </a:solidFill>
              <a:latin typeface="Open Sans 2"/>
              <a:ea typeface="Open Sans 2"/>
              <a:cs typeface="Open Sans 2"/>
              <a:sym typeface="Open Sans 2"/>
            </a:endParaRPr>
          </a:p>
          <a:p>
            <a:pPr defTabSz="609630">
              <a:lnSpc>
                <a:spcPts val="1778"/>
              </a:lnSpc>
            </a:pPr>
            <a:r>
              <a:rPr lang="en-US" sz="1482" spc="-35">
                <a:solidFill>
                  <a:srgbClr val="FFFFFF"/>
                </a:solidFill>
                <a:latin typeface="Open Sans 2"/>
                <a:ea typeface="Open Sans 2"/>
                <a:cs typeface="Open Sans 2"/>
                <a:sym typeface="Open Sans 2"/>
              </a:rPr>
              <a:t>To update contact information and access the Customer Alerts and Notification page, visit: </a:t>
            </a:r>
          </a:p>
          <a:p>
            <a:pPr defTabSz="609630">
              <a:lnSpc>
                <a:spcPts val="1778"/>
              </a:lnSpc>
            </a:pPr>
            <a:r>
              <a:rPr lang="en-US" sz="1482" b="1" u="sng" spc="-35">
                <a:solidFill>
                  <a:srgbClr val="FFFFFF"/>
                </a:solidFill>
                <a:latin typeface="Open Sans 2 Bold"/>
                <a:ea typeface="Open Sans 2 Bold"/>
                <a:cs typeface="Open Sans 2 Bold"/>
                <a:sym typeface="Open Sans 2 Bold"/>
              </a:rPr>
              <a:t>gswater.com/emergency-preparedness</a:t>
            </a:r>
            <a:r>
              <a:rPr lang="en-US" sz="1482" b="1" spc="-35">
                <a:solidFill>
                  <a:srgbClr val="FFFFFF"/>
                </a:solidFill>
                <a:latin typeface="Open Sans 2 Bold"/>
                <a:ea typeface="Open Sans 2 Bold"/>
                <a:cs typeface="Open Sans 2 Bold"/>
                <a:sym typeface="Open Sans 2 Bold"/>
              </a:rPr>
              <a:t>.</a:t>
            </a:r>
          </a:p>
        </p:txBody>
      </p:sp>
      <p:sp>
        <p:nvSpPr>
          <p:cNvPr id="19" name="TextBox 19"/>
          <p:cNvSpPr txBox="1"/>
          <p:nvPr/>
        </p:nvSpPr>
        <p:spPr>
          <a:xfrm>
            <a:off x="896056" y="3930844"/>
            <a:ext cx="3823765" cy="1846659"/>
          </a:xfrm>
          <a:prstGeom prst="rect">
            <a:avLst/>
          </a:prstGeom>
        </p:spPr>
        <p:txBody>
          <a:bodyPr lIns="0" tIns="0" rIns="0" bIns="0" rtlCol="0" anchor="t">
            <a:spAutoFit/>
          </a:bodyPr>
          <a:lstStyle/>
          <a:p>
            <a:pPr defTabSz="609630">
              <a:lnSpc>
                <a:spcPts val="4807"/>
              </a:lnSpc>
            </a:pPr>
            <a:r>
              <a:rPr lang="en-US" sz="4370" b="1" spc="-105">
                <a:solidFill>
                  <a:srgbClr val="FFFFFF"/>
                </a:solidFill>
                <a:latin typeface="Open Sans 2 Bold"/>
                <a:ea typeface="Open Sans 2 Bold"/>
                <a:cs typeface="Open Sans 2 Bold"/>
                <a:sym typeface="Open Sans 2 Bold"/>
              </a:rPr>
              <a:t>Customer Safety is Our Top Priority ​</a:t>
            </a:r>
          </a:p>
        </p:txBody>
      </p:sp>
      <p:sp>
        <p:nvSpPr>
          <p:cNvPr id="20" name="TextBox 20"/>
          <p:cNvSpPr txBox="1"/>
          <p:nvPr/>
        </p:nvSpPr>
        <p:spPr>
          <a:xfrm>
            <a:off x="4341307" y="474659"/>
            <a:ext cx="3509387" cy="269304"/>
          </a:xfrm>
          <a:prstGeom prst="rect">
            <a:avLst/>
          </a:prstGeom>
        </p:spPr>
        <p:txBody>
          <a:bodyPr lIns="0" tIns="0" rIns="0" bIns="0" rtlCol="0" anchor="t">
            <a:spAutoFit/>
          </a:bodyPr>
          <a:lstStyle/>
          <a:p>
            <a:pPr algn="ctr" defTabSz="609630">
              <a:lnSpc>
                <a:spcPts val="2130"/>
              </a:lnSpc>
            </a:pPr>
            <a:r>
              <a:rPr lang="en-US" sz="2088" b="1" spc="-50">
                <a:solidFill>
                  <a:srgbClr val="FFFFFF"/>
                </a:solidFill>
                <a:latin typeface="Open Sans 2 Bold"/>
                <a:ea typeface="Open Sans 2 Bold"/>
                <a:cs typeface="Open Sans 2 Bold"/>
                <a:sym typeface="Open Sans 2 Bold"/>
              </a:rPr>
              <a:t>Customer Communications</a:t>
            </a:r>
          </a:p>
        </p:txBody>
      </p:sp>
    </p:spTree>
    <p:extLst>
      <p:ext uri="{BB962C8B-B14F-4D97-AF65-F5344CB8AC3E}">
        <p14:creationId xmlns:p14="http://schemas.microsoft.com/office/powerpoint/2010/main" val="42435666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960"/>
        </a:solidFill>
        <a:effectLst/>
      </p:bgPr>
    </p:bg>
    <p:spTree>
      <p:nvGrpSpPr>
        <p:cNvPr id="1" name=""/>
        <p:cNvGrpSpPr/>
        <p:nvPr/>
      </p:nvGrpSpPr>
      <p:grpSpPr>
        <a:xfrm>
          <a:off x="0" y="0"/>
          <a:ext cx="0" cy="0"/>
          <a:chOff x="0" y="0"/>
          <a:chExt cx="0" cy="0"/>
        </a:xfrm>
      </p:grpSpPr>
      <p:sp>
        <p:nvSpPr>
          <p:cNvPr id="2" name="Freeform 2"/>
          <p:cNvSpPr/>
          <p:nvPr/>
        </p:nvSpPr>
        <p:spPr>
          <a:xfrm>
            <a:off x="-445850" y="-82182"/>
            <a:ext cx="12741432" cy="8872555"/>
          </a:xfrm>
          <a:custGeom>
            <a:avLst/>
            <a:gdLst/>
            <a:ahLst/>
            <a:cxnLst/>
            <a:rect l="l" t="t" r="r" b="b"/>
            <a:pathLst>
              <a:path w="19112148" h="13308832">
                <a:moveTo>
                  <a:pt x="0" y="0"/>
                </a:moveTo>
                <a:lnTo>
                  <a:pt x="19112148" y="0"/>
                </a:lnTo>
                <a:lnTo>
                  <a:pt x="19112148" y="13308832"/>
                </a:lnTo>
                <a:lnTo>
                  <a:pt x="0" y="13308832"/>
                </a:lnTo>
                <a:lnTo>
                  <a:pt x="0" y="0"/>
                </a:lnTo>
                <a:close/>
              </a:path>
            </a:pathLst>
          </a:custGeom>
          <a:blipFill>
            <a:blip r:embed="rId2">
              <a:alphaModFix amt="9999"/>
            </a:blip>
            <a:stretch>
              <a:fillRect l="-2912" r="-2912" b="-1313"/>
            </a:stretch>
          </a:blipFill>
        </p:spPr>
        <p:txBody>
          <a:bodyPr/>
          <a:lstStyle/>
          <a:p>
            <a:endParaRPr lang="en-US"/>
          </a:p>
        </p:txBody>
      </p:sp>
      <p:sp>
        <p:nvSpPr>
          <p:cNvPr id="3" name="Freeform 3"/>
          <p:cNvSpPr/>
          <p:nvPr/>
        </p:nvSpPr>
        <p:spPr>
          <a:xfrm rot="-5400000">
            <a:off x="-256898" y="1564408"/>
            <a:ext cx="12701744" cy="12701744"/>
          </a:xfrm>
          <a:custGeom>
            <a:avLst/>
            <a:gdLst/>
            <a:ahLst/>
            <a:cxnLst/>
            <a:rect l="l" t="t" r="r" b="b"/>
            <a:pathLst>
              <a:path w="19052616" h="19052616">
                <a:moveTo>
                  <a:pt x="0" y="0"/>
                </a:moveTo>
                <a:lnTo>
                  <a:pt x="19052616" y="0"/>
                </a:lnTo>
                <a:lnTo>
                  <a:pt x="19052616" y="19052616"/>
                </a:lnTo>
                <a:lnTo>
                  <a:pt x="0" y="1905261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p:nvPr/>
        </p:nvGrpSpPr>
        <p:grpSpPr>
          <a:xfrm>
            <a:off x="0" y="278077"/>
            <a:ext cx="12507685" cy="638196"/>
            <a:chOff x="0" y="0"/>
            <a:chExt cx="4941308" cy="252127"/>
          </a:xfrm>
        </p:grpSpPr>
        <p:sp>
          <p:nvSpPr>
            <p:cNvPr id="5" name="Freeform 5"/>
            <p:cNvSpPr/>
            <p:nvPr/>
          </p:nvSpPr>
          <p:spPr>
            <a:xfrm>
              <a:off x="0" y="0"/>
              <a:ext cx="4941308" cy="252127"/>
            </a:xfrm>
            <a:custGeom>
              <a:avLst/>
              <a:gdLst/>
              <a:ahLst/>
              <a:cxnLst/>
              <a:rect l="l" t="t" r="r" b="b"/>
              <a:pathLst>
                <a:path w="4941308" h="252127">
                  <a:moveTo>
                    <a:pt x="0" y="0"/>
                  </a:moveTo>
                  <a:lnTo>
                    <a:pt x="4941308" y="0"/>
                  </a:lnTo>
                  <a:lnTo>
                    <a:pt x="4941308" y="252127"/>
                  </a:lnTo>
                  <a:lnTo>
                    <a:pt x="0" y="252127"/>
                  </a:lnTo>
                  <a:close/>
                </a:path>
              </a:pathLst>
            </a:custGeom>
            <a:solidFill>
              <a:srgbClr val="033474"/>
            </a:solidFill>
          </p:spPr>
          <p:txBody>
            <a:bodyPr/>
            <a:lstStyle/>
            <a:p>
              <a:endParaRPr lang="en-US"/>
            </a:p>
          </p:txBody>
        </p:sp>
        <p:sp>
          <p:nvSpPr>
            <p:cNvPr id="6" name="TextBox 6"/>
            <p:cNvSpPr txBox="1"/>
            <p:nvPr/>
          </p:nvSpPr>
          <p:spPr>
            <a:xfrm>
              <a:off x="0" y="-28575"/>
              <a:ext cx="4941308" cy="280702"/>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7" name="Freeform 7"/>
          <p:cNvSpPr/>
          <p:nvPr/>
        </p:nvSpPr>
        <p:spPr>
          <a:xfrm>
            <a:off x="685800" y="427837"/>
            <a:ext cx="1426642" cy="338677"/>
          </a:xfrm>
          <a:custGeom>
            <a:avLst/>
            <a:gdLst/>
            <a:ahLst/>
            <a:cxnLst/>
            <a:rect l="l" t="t" r="r" b="b"/>
            <a:pathLst>
              <a:path w="2139963" h="508015">
                <a:moveTo>
                  <a:pt x="0" y="0"/>
                </a:moveTo>
                <a:lnTo>
                  <a:pt x="2139963" y="0"/>
                </a:lnTo>
                <a:lnTo>
                  <a:pt x="2139963" y="508015"/>
                </a:lnTo>
                <a:lnTo>
                  <a:pt x="0" y="508015"/>
                </a:lnTo>
                <a:lnTo>
                  <a:pt x="0" y="0"/>
                </a:lnTo>
                <a:close/>
              </a:path>
            </a:pathLst>
          </a:custGeom>
          <a:blipFill>
            <a:blip r:embed="rId5"/>
            <a:stretch>
              <a:fillRect/>
            </a:stretch>
          </a:blipFill>
        </p:spPr>
        <p:txBody>
          <a:bodyPr/>
          <a:lstStyle/>
          <a:p>
            <a:endParaRPr lang="en-US"/>
          </a:p>
        </p:txBody>
      </p:sp>
      <p:grpSp>
        <p:nvGrpSpPr>
          <p:cNvPr id="8" name="Group 8"/>
          <p:cNvGrpSpPr/>
          <p:nvPr/>
        </p:nvGrpSpPr>
        <p:grpSpPr>
          <a:xfrm>
            <a:off x="9840096" y="406225"/>
            <a:ext cx="1666104" cy="381903"/>
            <a:chOff x="0" y="0"/>
            <a:chExt cx="3332208" cy="763806"/>
          </a:xfrm>
        </p:grpSpPr>
        <p:grpSp>
          <p:nvGrpSpPr>
            <p:cNvPr id="9" name="Group 9"/>
            <p:cNvGrpSpPr/>
            <p:nvPr/>
          </p:nvGrpSpPr>
          <p:grpSpPr>
            <a:xfrm>
              <a:off x="0" y="0"/>
              <a:ext cx="3332208" cy="763806"/>
              <a:chOff x="0" y="0"/>
              <a:chExt cx="731704" cy="167721"/>
            </a:xfrm>
          </p:grpSpPr>
          <p:sp>
            <p:nvSpPr>
              <p:cNvPr id="10" name="Freeform 10"/>
              <p:cNvSpPr/>
              <p:nvPr/>
            </p:nvSpPr>
            <p:spPr>
              <a:xfrm>
                <a:off x="0" y="0"/>
                <a:ext cx="731704" cy="167721"/>
              </a:xfrm>
              <a:custGeom>
                <a:avLst/>
                <a:gdLst/>
                <a:ahLst/>
                <a:cxnLst/>
                <a:rect l="l" t="t" r="r" b="b"/>
                <a:pathLst>
                  <a:path w="731704" h="167721">
                    <a:moveTo>
                      <a:pt x="83860" y="0"/>
                    </a:moveTo>
                    <a:lnTo>
                      <a:pt x="647844" y="0"/>
                    </a:lnTo>
                    <a:cubicBezTo>
                      <a:pt x="694159" y="0"/>
                      <a:pt x="731704" y="37546"/>
                      <a:pt x="731704" y="83860"/>
                    </a:cubicBezTo>
                    <a:lnTo>
                      <a:pt x="731704" y="83860"/>
                    </a:lnTo>
                    <a:cubicBezTo>
                      <a:pt x="731704" y="130175"/>
                      <a:pt x="694159" y="167721"/>
                      <a:pt x="647844" y="167721"/>
                    </a:cubicBezTo>
                    <a:lnTo>
                      <a:pt x="83860" y="167721"/>
                    </a:lnTo>
                    <a:cubicBezTo>
                      <a:pt x="37546" y="167721"/>
                      <a:pt x="0" y="130175"/>
                      <a:pt x="0" y="83860"/>
                    </a:cubicBezTo>
                    <a:lnTo>
                      <a:pt x="0" y="83860"/>
                    </a:lnTo>
                    <a:cubicBezTo>
                      <a:pt x="0" y="37546"/>
                      <a:pt x="37546" y="0"/>
                      <a:pt x="83860" y="0"/>
                    </a:cubicBezTo>
                    <a:close/>
                  </a:path>
                </a:pathLst>
              </a:custGeom>
              <a:solidFill>
                <a:srgbClr val="000000">
                  <a:alpha val="0"/>
                </a:srgbClr>
              </a:solidFill>
              <a:ln w="19050" cap="rnd">
                <a:solidFill>
                  <a:srgbClr val="FFFFFF"/>
                </a:solidFill>
                <a:prstDash val="solid"/>
                <a:round/>
              </a:ln>
            </p:spPr>
            <p:txBody>
              <a:bodyPr/>
              <a:lstStyle/>
              <a:p>
                <a:endParaRPr lang="en-US"/>
              </a:p>
            </p:txBody>
          </p:sp>
          <p:sp>
            <p:nvSpPr>
              <p:cNvPr id="11" name="TextBox 11"/>
              <p:cNvSpPr txBox="1"/>
              <p:nvPr/>
            </p:nvSpPr>
            <p:spPr>
              <a:xfrm>
                <a:off x="0" y="-28575"/>
                <a:ext cx="731704" cy="196296"/>
              </a:xfrm>
              <a:prstGeom prst="rect">
                <a:avLst/>
              </a:prstGeom>
            </p:spPr>
            <p:txBody>
              <a:bodyPr lIns="33867" tIns="33867" rIns="33867" bIns="33867" rtlCol="0" anchor="ctr"/>
              <a:lstStyle/>
              <a:p>
                <a:pPr algn="ctr" defTabSz="609630">
                  <a:lnSpc>
                    <a:spcPts val="1679"/>
                  </a:lnSpc>
                </a:pPr>
                <a:endParaRPr sz="1200">
                  <a:solidFill>
                    <a:prstClr val="black"/>
                  </a:solidFill>
                  <a:latin typeface="Calibri"/>
                </a:endParaRPr>
              </a:p>
            </p:txBody>
          </p:sp>
        </p:grpSp>
        <p:sp>
          <p:nvSpPr>
            <p:cNvPr id="12" name="Freeform 12"/>
            <p:cNvSpPr/>
            <p:nvPr/>
          </p:nvSpPr>
          <p:spPr>
            <a:xfrm>
              <a:off x="2662248" y="104918"/>
              <a:ext cx="553969" cy="553969"/>
            </a:xfrm>
            <a:custGeom>
              <a:avLst/>
              <a:gdLst/>
              <a:ahLst/>
              <a:cxnLst/>
              <a:rect l="l" t="t" r="r" b="b"/>
              <a:pathLst>
                <a:path w="553969" h="553969">
                  <a:moveTo>
                    <a:pt x="0" y="0"/>
                  </a:moveTo>
                  <a:lnTo>
                    <a:pt x="553969" y="0"/>
                  </a:lnTo>
                  <a:lnTo>
                    <a:pt x="553969" y="553970"/>
                  </a:lnTo>
                  <a:lnTo>
                    <a:pt x="0" y="553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TextBox 13"/>
            <p:cNvSpPr txBox="1"/>
            <p:nvPr/>
          </p:nvSpPr>
          <p:spPr>
            <a:xfrm>
              <a:off x="416648" y="248098"/>
              <a:ext cx="2003600" cy="282128"/>
            </a:xfrm>
            <a:prstGeom prst="rect">
              <a:avLst/>
            </a:prstGeom>
          </p:spPr>
          <p:txBody>
            <a:bodyPr lIns="0" tIns="0" rIns="0" bIns="0" rtlCol="0" anchor="t">
              <a:spAutoFit/>
            </a:bodyPr>
            <a:lstStyle/>
            <a:p>
              <a:pPr algn="ctr" defTabSz="609630">
                <a:lnSpc>
                  <a:spcPts val="1145"/>
                </a:lnSpc>
              </a:pPr>
              <a:r>
                <a:rPr lang="en-US" sz="1145" b="1" spc="-27">
                  <a:solidFill>
                    <a:srgbClr val="FFFFFF"/>
                  </a:solidFill>
                  <a:latin typeface="Open Sans 2 Bold"/>
                  <a:ea typeface="Open Sans 2 Bold"/>
                  <a:cs typeface="Open Sans 2 Bold"/>
                  <a:sym typeface="Open Sans 2 Bold"/>
                </a:rPr>
                <a:t>Page 12</a:t>
              </a:r>
            </a:p>
          </p:txBody>
        </p:sp>
      </p:grpSp>
      <p:sp>
        <p:nvSpPr>
          <p:cNvPr id="14" name="TextBox 14"/>
          <p:cNvSpPr txBox="1"/>
          <p:nvPr/>
        </p:nvSpPr>
        <p:spPr>
          <a:xfrm>
            <a:off x="708826" y="3033943"/>
            <a:ext cx="10774348" cy="820738"/>
          </a:xfrm>
          <a:prstGeom prst="rect">
            <a:avLst/>
          </a:prstGeom>
        </p:spPr>
        <p:txBody>
          <a:bodyPr lIns="0" tIns="0" rIns="0" bIns="0" rtlCol="0" anchor="t">
            <a:spAutoFit/>
          </a:bodyPr>
          <a:lstStyle/>
          <a:p>
            <a:pPr algn="ctr" defTabSz="609630">
              <a:lnSpc>
                <a:spcPts val="6430"/>
              </a:lnSpc>
            </a:pPr>
            <a:r>
              <a:rPr lang="en-US" sz="5793" b="1" spc="-139">
                <a:solidFill>
                  <a:srgbClr val="FFFFFF"/>
                </a:solidFill>
                <a:latin typeface="Open Sans 2 Bold"/>
                <a:ea typeface="Open Sans 2 Bold"/>
                <a:cs typeface="Open Sans 2 Bold"/>
                <a:sym typeface="Open Sans 2 Bold"/>
              </a:rPr>
              <a:t>Thank You!</a:t>
            </a:r>
          </a:p>
        </p:txBody>
      </p:sp>
    </p:spTree>
    <p:extLst>
      <p:ext uri="{BB962C8B-B14F-4D97-AF65-F5344CB8AC3E}">
        <p14:creationId xmlns:p14="http://schemas.microsoft.com/office/powerpoint/2010/main" val="224887563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2435428"/>
            <a:ext cx="9523592" cy="1165904"/>
          </a:xfrm>
        </p:spPr>
        <p:txBody>
          <a:bodyPr>
            <a:noAutofit/>
          </a:bodyPr>
          <a:lstStyle/>
          <a:p>
            <a:pPr algn="ctr"/>
            <a:r>
              <a:rPr lang="en-US" sz="4800" b="1" dirty="0">
                <a:solidFill>
                  <a:srgbClr val="B66015"/>
                </a:solidFill>
                <a:latin typeface="+mn-lt"/>
              </a:rPr>
              <a:t>Public Affairs Manager Jessica Alvarenga </a:t>
            </a:r>
            <a:br>
              <a:rPr lang="en-US" sz="4800" b="1" dirty="0">
                <a:solidFill>
                  <a:srgbClr val="B66015"/>
                </a:solidFill>
                <a:latin typeface="+mn-lt"/>
              </a:rPr>
            </a:br>
            <a:r>
              <a:rPr lang="en-US" i="1" dirty="0" err="1">
                <a:solidFill>
                  <a:srgbClr val="B66015"/>
                </a:solidFill>
                <a:latin typeface="+mn-lt"/>
              </a:rPr>
              <a:t>SoCalGas</a:t>
            </a:r>
            <a:endParaRPr lang="en-US" i="1" dirty="0">
              <a:solidFill>
                <a:srgbClr val="B66015"/>
              </a:solidFill>
              <a:latin typeface="+mn-lt"/>
            </a:endParaRPr>
          </a:p>
        </p:txBody>
      </p:sp>
      <p:sp>
        <p:nvSpPr>
          <p:cNvPr id="3" name="Slide Number Placeholder 2"/>
          <p:cNvSpPr>
            <a:spLocks noGrp="1"/>
          </p:cNvSpPr>
          <p:nvPr>
            <p:ph type="sldNum" sz="quarter" idx="12"/>
          </p:nvPr>
        </p:nvSpPr>
        <p:spPr>
          <a:xfrm>
            <a:off x="11809368" y="6367983"/>
            <a:ext cx="27941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201904-066F-4D09-A41E-2F137B5D8E37}"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68274" y="6404163"/>
            <a:ext cx="360628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201904-066F-4D09-A41E-2F137B5D8E37}"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63003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A18A6249-017B-8473-F601-693C911D3BCA}"/>
              </a:ext>
            </a:extLst>
          </p:cNvPr>
          <p:cNvSpPr>
            <a:spLocks noGrp="1"/>
          </p:cNvSpPr>
          <p:nvPr>
            <p:ph type="subTitle" idx="1"/>
          </p:nvPr>
        </p:nvSpPr>
        <p:spPr>
          <a:xfrm>
            <a:off x="7459579" y="3966064"/>
            <a:ext cx="4254451" cy="677108"/>
          </a:xfrm>
        </p:spPr>
        <p:txBody>
          <a:bodyPr/>
          <a:lstStyle/>
          <a:p>
            <a:r>
              <a:rPr lang="en-US" dirty="0"/>
              <a:t>Jessica Alvarenga</a:t>
            </a:r>
          </a:p>
          <a:p>
            <a:r>
              <a:rPr lang="en-US" dirty="0"/>
              <a:t>Government Affairs Manager </a:t>
            </a:r>
          </a:p>
        </p:txBody>
      </p:sp>
      <p:sp>
        <p:nvSpPr>
          <p:cNvPr id="4" name="Title 3">
            <a:extLst>
              <a:ext uri="{FF2B5EF4-FFF2-40B4-BE49-F238E27FC236}">
                <a16:creationId xmlns:a16="http://schemas.microsoft.com/office/drawing/2014/main" id="{76911F5A-A56B-43BA-3994-737B6AB7864C}"/>
              </a:ext>
            </a:extLst>
          </p:cNvPr>
          <p:cNvSpPr>
            <a:spLocks noGrp="1"/>
          </p:cNvSpPr>
          <p:nvPr>
            <p:ph type="ctrTitle"/>
          </p:nvPr>
        </p:nvSpPr>
        <p:spPr>
          <a:xfrm>
            <a:off x="6540137" y="1721523"/>
            <a:ext cx="5486399" cy="984885"/>
          </a:xfrm>
        </p:spPr>
        <p:txBody>
          <a:bodyPr/>
          <a:lstStyle/>
          <a:p>
            <a:pPr algn="ctr"/>
            <a:r>
              <a:rPr lang="en-US" dirty="0"/>
              <a:t>Fire &amp; Emergency Response Efforts</a:t>
            </a:r>
          </a:p>
        </p:txBody>
      </p:sp>
      <p:sp>
        <p:nvSpPr>
          <p:cNvPr id="6" name="Slide Number Placeholder 5">
            <a:extLst>
              <a:ext uri="{FF2B5EF4-FFF2-40B4-BE49-F238E27FC236}">
                <a16:creationId xmlns:a16="http://schemas.microsoft.com/office/drawing/2014/main" id="{80AAFFA7-3F68-3F44-B235-36597BF3A057}"/>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410227-0A74-4DD0-97A1-EFCFB8B7378B}" type="slidenum">
              <a:rPr kumimoji="0" lang="en-US" sz="1200" b="0" i="0" u="none" strike="noStrike" kern="1200" cap="none" spc="0" normalizeH="0" baseline="0" noProof="0" smtClean="0">
                <a:ln>
                  <a:noFill/>
                </a:ln>
                <a:solidFill>
                  <a:srgbClr val="004B91"/>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srgbClr val="004B91"/>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3571089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92A7A78-FD48-9A8A-440E-F811E7EA4C1E}"/>
              </a:ext>
            </a:extLst>
          </p:cNvPr>
          <p:cNvSpPr>
            <a:spLocks noGrp="1"/>
          </p:cNvSpPr>
          <p:nvPr>
            <p:ph type="title"/>
          </p:nvPr>
        </p:nvSpPr>
        <p:spPr/>
        <p:txBody>
          <a:bodyPr/>
          <a:lstStyle/>
          <a:p>
            <a:pPr algn="ctr"/>
            <a:r>
              <a:rPr lang="en-US" dirty="0"/>
              <a:t>Eaton &amp; Palisades Fire Response Efforts </a:t>
            </a:r>
          </a:p>
        </p:txBody>
      </p:sp>
      <p:sp>
        <p:nvSpPr>
          <p:cNvPr id="9" name="Content Placeholder 8">
            <a:extLst>
              <a:ext uri="{FF2B5EF4-FFF2-40B4-BE49-F238E27FC236}">
                <a16:creationId xmlns:a16="http://schemas.microsoft.com/office/drawing/2014/main" id="{496B9BEA-4A4D-193A-4DED-4553E09DDB67}"/>
              </a:ext>
            </a:extLst>
          </p:cNvPr>
          <p:cNvSpPr>
            <a:spLocks noGrp="1"/>
          </p:cNvSpPr>
          <p:nvPr>
            <p:ph idx="1"/>
          </p:nvPr>
        </p:nvSpPr>
        <p:spPr>
          <a:xfrm>
            <a:off x="459252" y="1178560"/>
            <a:ext cx="9276931" cy="3875221"/>
          </a:xfrm>
        </p:spPr>
        <p:txBody>
          <a:bodyPr/>
          <a:lstStyle/>
          <a:p>
            <a:r>
              <a:rPr lang="en-US" dirty="0"/>
              <a:t>Service Shutoffs, Assessments, Repairs, &amp; Restorations</a:t>
            </a:r>
          </a:p>
          <a:p>
            <a:r>
              <a:rPr lang="en-US" dirty="0"/>
              <a:t>Mutual Aid Partners</a:t>
            </a:r>
          </a:p>
          <a:p>
            <a:r>
              <a:rPr lang="en-US" dirty="0"/>
              <a:t>Informational Booths </a:t>
            </a:r>
          </a:p>
          <a:p>
            <a:r>
              <a:rPr lang="en-US" dirty="0"/>
              <a:t>Community Meetings</a:t>
            </a:r>
          </a:p>
          <a:p>
            <a:r>
              <a:rPr lang="en-US" dirty="0"/>
              <a:t>Daily Factsheets </a:t>
            </a:r>
          </a:p>
          <a:p>
            <a:endParaRPr lang="en-US" dirty="0"/>
          </a:p>
        </p:txBody>
      </p:sp>
      <p:sp>
        <p:nvSpPr>
          <p:cNvPr id="11" name="Slide Number Placeholder 10">
            <a:extLst>
              <a:ext uri="{FF2B5EF4-FFF2-40B4-BE49-F238E27FC236}">
                <a16:creationId xmlns:a16="http://schemas.microsoft.com/office/drawing/2014/main" id="{4F27FCD9-0533-5B4D-A1E2-B3CB369C9AA4}"/>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410227-0A74-4DD0-97A1-EFCFB8B7378B}" type="slidenum">
              <a:rPr kumimoji="0" lang="en-US" sz="1200" b="0" i="0" u="none" strike="noStrike" kern="1200" cap="none" spc="0" normalizeH="0" baseline="0" noProof="0" smtClean="0">
                <a:ln>
                  <a:noFill/>
                </a:ln>
                <a:solidFill>
                  <a:srgbClr val="004B91"/>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srgbClr val="004B91"/>
              </a:solidFill>
              <a:effectLst/>
              <a:uLnTx/>
              <a:uFillTx/>
              <a:latin typeface="Arial" pitchFamily="34" charset="0"/>
              <a:ea typeface="+mn-ea"/>
              <a:cs typeface="Arial" pitchFamily="34" charset="0"/>
            </a:endParaRPr>
          </a:p>
        </p:txBody>
      </p:sp>
      <p:pic>
        <p:nvPicPr>
          <p:cNvPr id="1028" name="Picture 4" descr="Eaton">
            <a:extLst>
              <a:ext uri="{FF2B5EF4-FFF2-40B4-BE49-F238E27FC236}">
                <a16:creationId xmlns:a16="http://schemas.microsoft.com/office/drawing/2014/main" id="{549726EA-FD2B-9CB0-4AB1-2D39E5833B4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4722" y="2039529"/>
            <a:ext cx="5902171" cy="3933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2186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8B65446-5176-E2BB-139F-6023CF6A0E4D}"/>
              </a:ext>
            </a:extLst>
          </p:cNvPr>
          <p:cNvSpPr>
            <a:spLocks noGrp="1"/>
          </p:cNvSpPr>
          <p:nvPr>
            <p:ph type="title"/>
          </p:nvPr>
        </p:nvSpPr>
        <p:spPr/>
        <p:txBody>
          <a:bodyPr/>
          <a:lstStyle/>
          <a:p>
            <a:r>
              <a:rPr lang="en-US" dirty="0"/>
              <a:t>SoCalGas Infrastructure Resiliency </a:t>
            </a:r>
          </a:p>
        </p:txBody>
      </p:sp>
      <p:sp>
        <p:nvSpPr>
          <p:cNvPr id="10" name="Content Placeholder 9">
            <a:extLst>
              <a:ext uri="{FF2B5EF4-FFF2-40B4-BE49-F238E27FC236}">
                <a16:creationId xmlns:a16="http://schemas.microsoft.com/office/drawing/2014/main" id="{35D5B16D-95FE-24C3-DC26-21FF077A661D}"/>
              </a:ext>
            </a:extLst>
          </p:cNvPr>
          <p:cNvSpPr>
            <a:spLocks noGrp="1"/>
          </p:cNvSpPr>
          <p:nvPr>
            <p:ph idx="1"/>
          </p:nvPr>
        </p:nvSpPr>
        <p:spPr>
          <a:xfrm>
            <a:off x="459252" y="1178560"/>
            <a:ext cx="9137032" cy="4415995"/>
          </a:xfrm>
        </p:spPr>
        <p:txBody>
          <a:bodyPr/>
          <a:lstStyle/>
          <a:p>
            <a:r>
              <a:rPr lang="en-US" dirty="0"/>
              <a:t>SCG Infrastructure </a:t>
            </a:r>
          </a:p>
          <a:p>
            <a:r>
              <a:rPr lang="en-US" dirty="0"/>
              <a:t>Meters </a:t>
            </a:r>
          </a:p>
          <a:p>
            <a:r>
              <a:rPr lang="en-US" dirty="0"/>
              <a:t>Gas leaks </a:t>
            </a:r>
          </a:p>
          <a:p>
            <a:r>
              <a:rPr lang="en-US" dirty="0"/>
              <a:t>Gas risers </a:t>
            </a:r>
          </a:p>
          <a:p>
            <a:endParaRPr lang="en-US" dirty="0"/>
          </a:p>
        </p:txBody>
      </p:sp>
      <p:sp>
        <p:nvSpPr>
          <p:cNvPr id="4" name="Slide Number Placeholder 3">
            <a:extLst>
              <a:ext uri="{FF2B5EF4-FFF2-40B4-BE49-F238E27FC236}">
                <a16:creationId xmlns:a16="http://schemas.microsoft.com/office/drawing/2014/main" id="{3D94CCE8-DACA-6246-A07A-141FDF75C5DC}"/>
              </a:ext>
            </a:extLst>
          </p:cNvPr>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2410227-0A74-4DD0-97A1-EFCFB8B7378B}" type="slidenum">
              <a:rPr kumimoji="0" lang="en-US" sz="1200" b="0" i="0" u="none" strike="noStrike" kern="1200" cap="none" spc="0" normalizeH="0" baseline="0" noProof="0" smtClean="0">
                <a:ln>
                  <a:noFill/>
                </a:ln>
                <a:solidFill>
                  <a:srgbClr val="004B91"/>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srgbClr val="004B91"/>
              </a:solidFill>
              <a:effectLst/>
              <a:uLnTx/>
              <a:uFillTx/>
              <a:latin typeface="Arial" pitchFamily="34" charset="0"/>
              <a:ea typeface="+mn-ea"/>
              <a:cs typeface="Arial" pitchFamily="34" charset="0"/>
            </a:endParaRPr>
          </a:p>
        </p:txBody>
      </p:sp>
      <p:pic>
        <p:nvPicPr>
          <p:cNvPr id="2050" name="Picture 2" descr="scam alert">
            <a:extLst>
              <a:ext uri="{FF2B5EF4-FFF2-40B4-BE49-F238E27FC236}">
                <a16:creationId xmlns:a16="http://schemas.microsoft.com/office/drawing/2014/main" id="{675114D0-9DEE-B1AA-F2EB-F3FB79FA974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30915" y="1263445"/>
            <a:ext cx="6159140" cy="4193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5955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835" y="1216561"/>
            <a:ext cx="10161604" cy="1854221"/>
          </a:xfrm>
        </p:spPr>
        <p:txBody>
          <a:bodyPr>
            <a:normAutofit/>
          </a:bodyPr>
          <a:lstStyle/>
          <a:p>
            <a:pPr algn="ctr"/>
            <a:r>
              <a:rPr lang="en-US" sz="6000" b="1" u="sng" dirty="0">
                <a:solidFill>
                  <a:srgbClr val="B66015"/>
                </a:solidFill>
                <a:latin typeface="+mn-lt"/>
              </a:rPr>
              <a:t>ROLL CALL</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5</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5</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16675938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Text">
            <a:extLst>
              <a:ext uri="{FF2B5EF4-FFF2-40B4-BE49-F238E27FC236}">
                <a16:creationId xmlns:a16="http://schemas.microsoft.com/office/drawing/2014/main" id="{1A458B1A-4FA8-5A6A-2408-AD9A39C496C8}"/>
              </a:ext>
            </a:extLst>
          </p:cNvPr>
          <p:cNvSpPr>
            <a:spLocks noChangeArrowheads="1"/>
          </p:cNvSpPr>
          <p:nvPr/>
        </p:nvSpPr>
        <p:spPr bwMode="auto">
          <a:xfrm>
            <a:off x="451283" y="274638"/>
            <a:ext cx="11269113" cy="68599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t" anchorCtr="0" compatLnSpc="1">
            <a:prstTxWarp prst="textNoShape">
              <a:avLst/>
            </a:prstTxWarp>
            <a:norm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3400" b="0" i="0" u="none" strike="noStrike" kern="1200" cap="none" spc="0" normalizeH="0" baseline="0" noProof="0" dirty="0">
                <a:ln>
                  <a:noFill/>
                </a:ln>
                <a:solidFill>
                  <a:srgbClr val="004B91"/>
                </a:solidFill>
                <a:effectLst/>
                <a:uLnTx/>
                <a:uFillTx/>
                <a:latin typeface="Avenir Next LT Pro Demi" panose="020B0704020202020204" pitchFamily="34" charset="0"/>
                <a:ea typeface="+mn-ea"/>
                <a:cs typeface="Arial" pitchFamily="34" charset="0"/>
              </a:rPr>
              <a:t>Emergency Information</a:t>
            </a:r>
            <a:endParaRPr kumimoji="0" lang="en-US" altLang="en-US" sz="3400" b="0" i="0" u="none" strike="noStrike" kern="1200" cap="none" spc="0" normalizeH="0" baseline="0" noProof="0" dirty="0">
              <a:ln>
                <a:noFill/>
              </a:ln>
              <a:solidFill>
                <a:srgbClr val="004B91"/>
              </a:solidFill>
              <a:effectLst/>
              <a:uLnTx/>
              <a:uFillTx/>
              <a:latin typeface="Avenir Next LT Pro Demi" panose="020B0704020202020204" pitchFamily="34" charset="0"/>
              <a:ea typeface="+mn-ea"/>
              <a:cs typeface="Arial" pitchFamily="34" charset="0"/>
            </a:endParaRPr>
          </a:p>
        </p:txBody>
      </p:sp>
      <p:sp>
        <p:nvSpPr>
          <p:cNvPr id="22" name="Slide Number Placeholder 4">
            <a:extLst>
              <a:ext uri="{FF2B5EF4-FFF2-40B4-BE49-F238E27FC236}">
                <a16:creationId xmlns:a16="http://schemas.microsoft.com/office/drawing/2014/main" id="{1711F2CC-450D-2335-5A06-41E23FF26989}"/>
              </a:ext>
            </a:extLst>
          </p:cNvPr>
          <p:cNvSpPr>
            <a:spLocks noGrp="1"/>
          </p:cNvSpPr>
          <p:nvPr>
            <p:ph type="sldNum" sz="quarter" idx="4"/>
          </p:nvPr>
        </p:nvSpPr>
        <p:spPr>
          <a:xfrm>
            <a:off x="5656415" y="6312628"/>
            <a:ext cx="498806" cy="269738"/>
          </a:xfrm>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72410227-0A74-4DD0-97A1-EFCFB8B7378B}" type="slidenum">
              <a:rPr kumimoji="0" lang="en-US" sz="1200" b="0" i="0" u="none" strike="noStrike" kern="1200" cap="none" spc="0" normalizeH="0" baseline="0" noProof="0" smtClean="0">
                <a:ln>
                  <a:noFill/>
                </a:ln>
                <a:solidFill>
                  <a:srgbClr val="004B91"/>
                </a:solidFill>
                <a:effectLst/>
                <a:uLnTx/>
                <a:uFillTx/>
                <a:latin typeface="Arial" pitchFamily="34" charset="0"/>
                <a:ea typeface="+mn-ea"/>
                <a:cs typeface="Arial" pitchFamily="34" charset="0"/>
              </a:rPr>
              <a:pPr marL="0" marR="0" lvl="0" indent="0" algn="ct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srgbClr val="004B91"/>
              </a:solidFill>
              <a:effectLst/>
              <a:uLnTx/>
              <a:uFillTx/>
              <a:latin typeface="Arial" pitchFamily="34" charset="0"/>
              <a:ea typeface="+mn-ea"/>
              <a:cs typeface="Arial" pitchFamily="34" charset="0"/>
            </a:endParaRPr>
          </a:p>
        </p:txBody>
      </p:sp>
      <p:sp>
        <p:nvSpPr>
          <p:cNvPr id="12" name="Textbox">
            <a:extLst>
              <a:ext uri="{FF2B5EF4-FFF2-40B4-BE49-F238E27FC236}">
                <a16:creationId xmlns:a16="http://schemas.microsoft.com/office/drawing/2014/main" id="{EF4D5561-6985-36B5-E501-ED79F031C708}"/>
              </a:ext>
            </a:extLst>
          </p:cNvPr>
          <p:cNvSpPr txBox="1"/>
          <p:nvPr/>
        </p:nvSpPr>
        <p:spPr>
          <a:xfrm>
            <a:off x="461443" y="1178560"/>
            <a:ext cx="5437911" cy="4718806"/>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
                <a:srgbClr val="004B91"/>
              </a:buClr>
              <a:buSzPct val="100000"/>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itchFamily="34" charset="0"/>
                <a:hlinkClick r:id="rId5"/>
              </a:rPr>
              <a:t>www.SoCalGas.com/Fires</a:t>
            </a:r>
            <a:endPar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itchFamily="34" charset="0"/>
            </a:endParaRPr>
          </a:p>
          <a:p>
            <a:pPr marL="342900" marR="0" lvl="0" indent="-342900" algn="l" defTabSz="914400" rtl="0" eaLnBrk="1" fontAlgn="auto" latinLnBrk="0" hangingPunct="1">
              <a:lnSpc>
                <a:spcPct val="100000"/>
              </a:lnSpc>
              <a:spcBef>
                <a:spcPct val="20000"/>
              </a:spcBef>
              <a:spcAft>
                <a:spcPts val="0"/>
              </a:spcAft>
              <a:buClr>
                <a:srgbClr val="004B91"/>
              </a:buClr>
              <a:buSzPct val="100000"/>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itchFamily="34" charset="0"/>
              </a:rPr>
              <a:t>Report a leak 1(800)427-2200</a:t>
            </a:r>
          </a:p>
          <a:p>
            <a:pPr marL="342900" marR="0" lvl="0" indent="-342900" algn="l" defTabSz="914400" rtl="0" eaLnBrk="1" fontAlgn="auto" latinLnBrk="0" hangingPunct="1">
              <a:lnSpc>
                <a:spcPct val="100000"/>
              </a:lnSpc>
              <a:spcBef>
                <a:spcPct val="20000"/>
              </a:spcBef>
              <a:spcAft>
                <a:spcPts val="0"/>
              </a:spcAft>
              <a:buClr>
                <a:srgbClr val="004B91"/>
              </a:buClr>
              <a:buSzPct val="100000"/>
              <a:buFont typeface="Arial" pitchFamily="34" charset="0"/>
              <a:buChar char="»"/>
              <a:tabLst/>
              <a:defRPr/>
            </a:pPr>
            <a:r>
              <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itchFamily="34" charset="0"/>
              </a:rPr>
              <a:t>Call 811 before you dig </a:t>
            </a:r>
          </a:p>
          <a:p>
            <a:pPr marL="342900" marR="0" lvl="0" indent="-342900" algn="l" defTabSz="914400" rtl="0" eaLnBrk="1" fontAlgn="auto" latinLnBrk="0" hangingPunct="1">
              <a:lnSpc>
                <a:spcPct val="100000"/>
              </a:lnSpc>
              <a:spcBef>
                <a:spcPct val="20000"/>
              </a:spcBef>
              <a:spcAft>
                <a:spcPts val="0"/>
              </a:spcAft>
              <a:buClr>
                <a:srgbClr val="004B91"/>
              </a:buClr>
              <a:buSzPct val="100000"/>
              <a:buFont typeface="Arial"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itchFamily="34" charset="0"/>
            </a:endParaRPr>
          </a:p>
          <a:p>
            <a:pPr marL="0" marR="0" lvl="0" indent="0" algn="l" defTabSz="914400" rtl="0" eaLnBrk="1" fontAlgn="auto" latinLnBrk="0" hangingPunct="1">
              <a:lnSpc>
                <a:spcPct val="100000"/>
              </a:lnSpc>
              <a:spcBef>
                <a:spcPct val="20000"/>
              </a:spcBef>
              <a:spcAft>
                <a:spcPts val="0"/>
              </a:spcAft>
              <a:buClr>
                <a:srgbClr val="004B91"/>
              </a:buClr>
              <a:buSzPct val="100000"/>
              <a:buFontTx/>
              <a:buNone/>
              <a:tabLst/>
              <a:defRPr/>
            </a:pPr>
            <a:endParaRPr kumimoji="0" lang="en-US" sz="2800" b="0" i="0" u="none" strike="noStrike" kern="1200" cap="none" spc="0" normalizeH="0" baseline="0" noProof="0" dirty="0">
              <a:ln>
                <a:noFill/>
              </a:ln>
              <a:solidFill>
                <a:srgbClr val="000000"/>
              </a:solidFill>
              <a:effectLst/>
              <a:uLnTx/>
              <a:uFillTx/>
              <a:latin typeface="Avenir Next LT Pro" panose="020B0504020202020204" pitchFamily="34" charset="0"/>
              <a:ea typeface="+mn-ea"/>
              <a:cs typeface="Arial" pitchFamily="34" charset="0"/>
            </a:endParaRPr>
          </a:p>
        </p:txBody>
      </p:sp>
      <p:sp>
        <p:nvSpPr>
          <p:cNvPr id="15" name="Speech Bubble: Rectangle 14" hidden="1"/>
          <p:cNvSpPr/>
          <p:nvPr/>
        </p:nvSpPr>
        <p:spPr>
          <a:xfrm>
            <a:off x="653890" y="240632"/>
            <a:ext cx="2216978" cy="1351722"/>
          </a:xfrm>
          <a:prstGeom prst="wedgeRectCallout">
            <a:avLst>
              <a:gd name="adj1" fmla="val 1852"/>
              <a:gd name="adj2" fmla="val 82794"/>
            </a:avLst>
          </a:prstGeom>
          <a:solidFill>
            <a:schemeClr val="accent4">
              <a:alpha val="50000"/>
            </a:schemeClr>
          </a:solidFill>
          <a:ln w="38100">
            <a:solidFill>
              <a:schemeClr val="accent4"/>
            </a:solidFill>
          </a:ln>
        </p:spPr>
        <p:style>
          <a:lnRef idx="2">
            <a:schemeClr val="accent6">
              <a:shade val="50000"/>
            </a:schemeClr>
          </a:lnRef>
          <a:fillRef idx="1">
            <a:schemeClr val="accent6"/>
          </a:fillRef>
          <a:effectRef idx="0">
            <a:schemeClr val="accent6"/>
          </a:effectRef>
          <a:fontRef idx="minor">
            <a:schemeClr val="lt1"/>
          </a:fontRef>
        </p:style>
        <p:txBody>
          <a:bodyPr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venir Next LT Pro"/>
                <a:ea typeface="+mn-ea"/>
                <a:cs typeface="+mn-cs"/>
              </a:rPr>
              <a:t>To change out background image. Move overlay square, press delete, select icon and navigate to your image.</a:t>
            </a:r>
          </a:p>
        </p:txBody>
      </p:sp>
      <p:pic>
        <p:nvPicPr>
          <p:cNvPr id="18" name="9A0F5702">
            <a:hlinkClick r:id="" action="ppaction://media"/>
            <a:extLst>
              <a:ext uri="{FF2B5EF4-FFF2-40B4-BE49-F238E27FC236}">
                <a16:creationId xmlns:a16="http://schemas.microsoft.com/office/drawing/2014/main" id="{D7D5600D-7CE9-58F4-DCD8-8E2F7BC056D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5979139" y="1261519"/>
            <a:ext cx="5365966" cy="4708648"/>
          </a:xfrm>
          <a:prstGeom prst="rect">
            <a:avLst/>
          </a:prstGeom>
          <a:noFill/>
        </p:spPr>
      </p:pic>
    </p:spTree>
    <p:extLst>
      <p:ext uri="{BB962C8B-B14F-4D97-AF65-F5344CB8AC3E}">
        <p14:creationId xmlns:p14="http://schemas.microsoft.com/office/powerpoint/2010/main" val="3658536912"/>
      </p:ext>
    </p:extLst>
  </p:cSld>
  <p:clrMapOvr>
    <a:masterClrMapping/>
  </p:clrMapOvr>
  <mc:AlternateContent xmlns:mc="http://schemas.openxmlformats.org/markup-compatibility/2006" xmlns:p14="http://schemas.microsoft.com/office/powerpoint/2010/main">
    <mc:Choice Requires="p14">
      <p:transition spd="slow" p14:dur="2000" advTm="11492"/>
    </mc:Choice>
    <mc:Fallback xmlns="">
      <p:transition spd="slow" advTm="114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536"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8"/>
                                        </p:tgtEl>
                                      </p:cBhvr>
                                    </p:cmd>
                                  </p:childTnLst>
                                </p:cTn>
                              </p:par>
                            </p:childTnLst>
                          </p:cTn>
                        </p:par>
                      </p:childTnLst>
                    </p:cTn>
                  </p:par>
                </p:childTnLst>
              </p:cTn>
              <p:nextCondLst>
                <p:cond evt="onClick" delay="0">
                  <p:tgtEl>
                    <p:spTgt spid="18"/>
                  </p:tgtEl>
                </p:cond>
              </p:nextCondLst>
            </p:seq>
            <p:video>
              <p:cMediaNode vol="10606">
                <p:cTn id="12" fill="hold" display="0">
                  <p:stCondLst>
                    <p:cond delay="indefinite"/>
                  </p:stCondLst>
                </p:cTn>
                <p:tgtEl>
                  <p:spTgt spid="18"/>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2435428"/>
            <a:ext cx="9523592" cy="1165904"/>
          </a:xfrm>
        </p:spPr>
        <p:txBody>
          <a:bodyPr>
            <a:noAutofit/>
          </a:bodyPr>
          <a:lstStyle/>
          <a:p>
            <a:pPr algn="ctr"/>
            <a:r>
              <a:rPr lang="en-US" sz="4800" b="1" dirty="0">
                <a:solidFill>
                  <a:srgbClr val="B66015"/>
                </a:solidFill>
                <a:latin typeface="+mn-lt"/>
              </a:rPr>
              <a:t>Principal Management Analyst Mackenzie Bolger </a:t>
            </a:r>
            <a:br>
              <a:rPr lang="en-US" sz="4800" b="1" dirty="0">
                <a:solidFill>
                  <a:srgbClr val="B66015"/>
                </a:solidFill>
                <a:latin typeface="+mn-lt"/>
              </a:rPr>
            </a:br>
            <a:r>
              <a:rPr lang="en-US" i="1" dirty="0">
                <a:solidFill>
                  <a:srgbClr val="B66015"/>
                </a:solidFill>
                <a:latin typeface="+mn-lt"/>
              </a:rPr>
              <a:t>San Gabriel Valley Council of Governments</a:t>
            </a:r>
            <a:endParaRPr lang="en-US" sz="4000" i="1" dirty="0">
              <a:solidFill>
                <a:srgbClr val="B66015"/>
              </a:solidFill>
              <a:latin typeface="+mn-lt"/>
            </a:endParaRPr>
          </a:p>
        </p:txBody>
      </p:sp>
      <p:sp>
        <p:nvSpPr>
          <p:cNvPr id="3" name="Slide Number Placeholder 2"/>
          <p:cNvSpPr>
            <a:spLocks noGrp="1"/>
          </p:cNvSpPr>
          <p:nvPr>
            <p:ph type="sldNum" sz="quarter" idx="12"/>
          </p:nvPr>
        </p:nvSpPr>
        <p:spPr>
          <a:xfrm>
            <a:off x="11809368" y="6367983"/>
            <a:ext cx="279416"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201904-066F-4D09-A41E-2F137B5D8E37}"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68274" y="6404163"/>
            <a:ext cx="360628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C201904-066F-4D09-A41E-2F137B5D8E37}"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25191698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p:nvPr/>
        </p:nvSpPr>
        <p:spPr>
          <a:xfrm>
            <a:off x="1264333" y="2675585"/>
            <a:ext cx="10142000" cy="1846812"/>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algn="ctr" defTabSz="1219170">
              <a:buClr>
                <a:srgbClr val="000000"/>
              </a:buClr>
            </a:pPr>
            <a:r>
              <a:rPr lang="en" sz="3467" b="1" kern="0" dirty="0">
                <a:solidFill>
                  <a:srgbClr val="FFFFFF"/>
                </a:solidFill>
                <a:latin typeface="Arial"/>
                <a:cs typeface="Arial"/>
                <a:sym typeface="Arial"/>
              </a:rPr>
              <a:t>SGVCOG Regional Community Wildfire Protection Plan Update</a:t>
            </a:r>
            <a:endParaRPr lang="en-US" sz="3467" b="1" kern="0" dirty="0">
              <a:solidFill>
                <a:srgbClr val="FFFFFF"/>
              </a:solidFill>
              <a:latin typeface="Arial"/>
              <a:cs typeface="Arial"/>
              <a:sym typeface="Arial"/>
            </a:endParaRPr>
          </a:p>
          <a:p>
            <a:pPr algn="ctr" defTabSz="1219170">
              <a:buClr>
                <a:srgbClr val="000000"/>
              </a:buClr>
            </a:pPr>
            <a:r>
              <a:rPr lang="en" sz="3467" kern="0" dirty="0">
                <a:solidFill>
                  <a:srgbClr val="FFFFFF"/>
                </a:solidFill>
                <a:latin typeface="Arial"/>
                <a:cs typeface="Arial"/>
                <a:sym typeface="Arial"/>
              </a:rPr>
              <a:t>March 1, 2025</a:t>
            </a:r>
            <a:endParaRPr sz="3467" kern="0" dirty="0">
              <a:solidFill>
                <a:srgbClr val="FFFFFF"/>
              </a:solidFill>
              <a:latin typeface="Arial"/>
              <a:cs typeface="Arial"/>
              <a:sym typeface="Arial"/>
            </a:endParaRPr>
          </a:p>
        </p:txBody>
      </p:sp>
      <p:sp>
        <p:nvSpPr>
          <p:cNvPr id="55" name="Google Shape;55;p13"/>
          <p:cNvSpPr txBox="1"/>
          <p:nvPr/>
        </p:nvSpPr>
        <p:spPr>
          <a:xfrm>
            <a:off x="1669861" y="4505314"/>
            <a:ext cx="9339604" cy="1723508"/>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p>
            <a:pPr algn="ctr" defTabSz="1219170">
              <a:buClr>
                <a:srgbClr val="000000"/>
              </a:buClr>
            </a:pPr>
            <a:r>
              <a:rPr lang="en" sz="3200" kern="0" dirty="0">
                <a:solidFill>
                  <a:srgbClr val="FFFFFF"/>
                </a:solidFill>
                <a:latin typeface="Arial"/>
                <a:cs typeface="Arial"/>
                <a:sym typeface="Arial"/>
              </a:rPr>
              <a:t>Presented by</a:t>
            </a:r>
            <a:endParaRPr sz="3200" kern="0" dirty="0">
              <a:solidFill>
                <a:srgbClr val="FFFFFF"/>
              </a:solidFill>
              <a:latin typeface="Arial"/>
              <a:cs typeface="Arial"/>
              <a:sym typeface="Arial"/>
            </a:endParaRPr>
          </a:p>
          <a:p>
            <a:pPr algn="ctr" defTabSz="1219170">
              <a:buClr>
                <a:srgbClr val="000000"/>
              </a:buClr>
            </a:pPr>
            <a:r>
              <a:rPr lang="en" sz="3200" kern="0" dirty="0">
                <a:solidFill>
                  <a:srgbClr val="FFFFFF"/>
                </a:solidFill>
                <a:latin typeface="Arial"/>
                <a:cs typeface="Arial"/>
                <a:sym typeface="Arial"/>
              </a:rPr>
              <a:t>Mackenzie Bolger, Principal Management Analyst</a:t>
            </a:r>
            <a:endParaRPr sz="3200" kern="0" dirty="0">
              <a:solidFill>
                <a:srgbClr val="FFFFFF"/>
              </a:solidFill>
              <a:latin typeface="Arial"/>
              <a:cs typeface="Arial"/>
              <a:sym typeface="Arial"/>
            </a:endParaRPr>
          </a:p>
          <a:p>
            <a:pPr algn="ctr" defTabSz="1219170">
              <a:buClr>
                <a:srgbClr val="000000"/>
              </a:buClr>
            </a:pPr>
            <a:r>
              <a:rPr lang="en" sz="3200" kern="0" dirty="0">
                <a:solidFill>
                  <a:srgbClr val="FFFFFF"/>
                </a:solidFill>
                <a:latin typeface="Arial"/>
                <a:cs typeface="Arial"/>
                <a:sym typeface="Arial"/>
              </a:rPr>
              <a:t>Regional Planning &amp; Programs</a:t>
            </a:r>
            <a:endParaRPr sz="3200" kern="0" dirty="0">
              <a:solidFill>
                <a:srgbClr val="FFFFFF"/>
              </a:solidFill>
              <a:latin typeface="Arial"/>
              <a:cs typeface="Arial"/>
              <a:sym typeface="Arial"/>
            </a:endParaRPr>
          </a:p>
        </p:txBody>
      </p:sp>
      <p:cxnSp>
        <p:nvCxnSpPr>
          <p:cNvPr id="56" name="Google Shape;56;p13"/>
          <p:cNvCxnSpPr/>
          <p:nvPr/>
        </p:nvCxnSpPr>
        <p:spPr>
          <a:xfrm>
            <a:off x="2981000" y="4460433"/>
            <a:ext cx="6230000" cy="0"/>
          </a:xfrm>
          <a:prstGeom prst="straightConnector1">
            <a:avLst/>
          </a:prstGeom>
          <a:noFill/>
          <a:ln w="19050" cap="flat" cmpd="sng">
            <a:solidFill>
              <a:schemeClr val="lt1"/>
            </a:solidFill>
            <a:prstDash val="solid"/>
            <a:round/>
            <a:headEnd type="none" w="med" len="med"/>
            <a:tailEnd type="none" w="med" len="med"/>
          </a:ln>
        </p:spPr>
      </p:cxnSp>
      <p:pic>
        <p:nvPicPr>
          <p:cNvPr id="57" name="Google Shape;57;p13"/>
          <p:cNvPicPr preferRelativeResize="0"/>
          <p:nvPr/>
        </p:nvPicPr>
        <p:blipFill rotWithShape="1">
          <a:blip r:embed="rId4">
            <a:alphaModFix/>
          </a:blip>
          <a:srcRect r="30079"/>
          <a:stretch/>
        </p:blipFill>
        <p:spPr>
          <a:xfrm>
            <a:off x="9341967" y="153934"/>
            <a:ext cx="2654867" cy="1609567"/>
          </a:xfrm>
          <a:prstGeom prst="rect">
            <a:avLst/>
          </a:prstGeom>
          <a:noFill/>
          <a:ln>
            <a:noFill/>
          </a:ln>
        </p:spPr>
      </p:pic>
    </p:spTree>
    <p:extLst>
      <p:ext uri="{BB962C8B-B14F-4D97-AF65-F5344CB8AC3E}">
        <p14:creationId xmlns:p14="http://schemas.microsoft.com/office/powerpoint/2010/main" val="25812723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8"/>
        <p:cNvGrpSpPr/>
        <p:nvPr/>
      </p:nvGrpSpPr>
      <p:grpSpPr>
        <a:xfrm>
          <a:off x="0" y="0"/>
          <a:ext cx="0" cy="0"/>
          <a:chOff x="0" y="0"/>
          <a:chExt cx="0" cy="0"/>
        </a:xfrm>
      </p:grpSpPr>
      <p:pic>
        <p:nvPicPr>
          <p:cNvPr id="69" name="Google Shape;69;p15"/>
          <p:cNvPicPr preferRelativeResize="0"/>
          <p:nvPr/>
        </p:nvPicPr>
        <p:blipFill>
          <a:blip r:embed="rId4">
            <a:alphaModFix/>
          </a:blip>
          <a:stretch>
            <a:fillRect/>
          </a:stretch>
        </p:blipFill>
        <p:spPr>
          <a:xfrm>
            <a:off x="9627434" y="6069368"/>
            <a:ext cx="2408767" cy="598633"/>
          </a:xfrm>
          <a:prstGeom prst="rect">
            <a:avLst/>
          </a:prstGeom>
          <a:noFill/>
          <a:ln>
            <a:noFill/>
          </a:ln>
        </p:spPr>
      </p:pic>
      <p:sp>
        <p:nvSpPr>
          <p:cNvPr id="70" name="Google Shape;70;p15"/>
          <p:cNvSpPr txBox="1"/>
          <p:nvPr/>
        </p:nvSpPr>
        <p:spPr>
          <a:xfrm>
            <a:off x="440491" y="0"/>
            <a:ext cx="10496400" cy="902835"/>
          </a:xfrm>
          <a:prstGeom prst="rect">
            <a:avLst/>
          </a:prstGeom>
          <a:noFill/>
          <a:ln>
            <a:noFill/>
          </a:ln>
        </p:spPr>
        <p:txBody>
          <a:bodyPr spcFirstLastPara="1" wrap="square" lIns="121900" tIns="121900" rIns="121900" bIns="121900" anchor="t" anchorCtr="0">
            <a:spAutoFit/>
          </a:bodyPr>
          <a:lstStyle/>
          <a:p>
            <a:pPr defTabSz="1219170">
              <a:buClr>
                <a:srgbClr val="000000"/>
              </a:buClr>
            </a:pPr>
            <a:endParaRPr sz="4267" b="1" kern="0">
              <a:solidFill>
                <a:srgbClr val="000000"/>
              </a:solidFill>
              <a:latin typeface="Arial"/>
              <a:cs typeface="Arial"/>
              <a:sym typeface="Arial"/>
            </a:endParaRPr>
          </a:p>
        </p:txBody>
      </p:sp>
      <p:sp>
        <p:nvSpPr>
          <p:cNvPr id="71" name="Google Shape;71;p15"/>
          <p:cNvSpPr txBox="1"/>
          <p:nvPr/>
        </p:nvSpPr>
        <p:spPr>
          <a:xfrm>
            <a:off x="363276" y="393334"/>
            <a:ext cx="11498400" cy="2602147"/>
          </a:xfrm>
          <a:prstGeom prst="rect">
            <a:avLst/>
          </a:prstGeom>
          <a:noFill/>
          <a:ln>
            <a:noFill/>
          </a:ln>
        </p:spPr>
        <p:txBody>
          <a:bodyPr spcFirstLastPara="1" wrap="square" lIns="121900" tIns="121900" rIns="121900" bIns="121900" anchor="t" anchorCtr="0">
            <a:spAutoFit/>
          </a:bodyPr>
          <a:lstStyle/>
          <a:p>
            <a:pPr algn="ctr" defTabSz="1219170">
              <a:lnSpc>
                <a:spcPct val="110000"/>
              </a:lnSpc>
              <a:spcBef>
                <a:spcPts val="1333"/>
              </a:spcBef>
              <a:buClr>
                <a:srgbClr val="000000"/>
              </a:buClr>
            </a:pPr>
            <a:endParaRPr sz="133" b="1" kern="0" dirty="0">
              <a:solidFill>
                <a:srgbClr val="000000"/>
              </a:solidFill>
              <a:latin typeface="Arial"/>
              <a:cs typeface="Arial"/>
              <a:sym typeface="Arial"/>
            </a:endParaRPr>
          </a:p>
          <a:p>
            <a:pPr algn="just" defTabSz="1219170">
              <a:lnSpc>
                <a:spcPct val="110000"/>
              </a:lnSpc>
              <a:buClr>
                <a:srgbClr val="000000"/>
              </a:buClr>
            </a:pPr>
            <a:r>
              <a:rPr lang="en" sz="3200" kern="0" dirty="0">
                <a:solidFill>
                  <a:srgbClr val="000000"/>
                </a:solidFill>
                <a:latin typeface="Arial"/>
                <a:cs typeface="Arial"/>
                <a:sym typeface="Arial"/>
              </a:rPr>
              <a:t>The SGVCOG is a subregional government agency that maximizes resources and promotes regional and member interests to improve the quality of life in the San Gabriel Valley.</a:t>
            </a:r>
            <a:endParaRPr sz="3200" kern="0" dirty="0">
              <a:solidFill>
                <a:srgbClr val="000000"/>
              </a:solidFill>
              <a:latin typeface="Arial"/>
              <a:cs typeface="Arial"/>
              <a:sym typeface="Arial"/>
            </a:endParaRPr>
          </a:p>
        </p:txBody>
      </p:sp>
      <p:sp>
        <p:nvSpPr>
          <p:cNvPr id="72" name="Google Shape;72;p15"/>
          <p:cNvSpPr txBox="1"/>
          <p:nvPr/>
        </p:nvSpPr>
        <p:spPr>
          <a:xfrm>
            <a:off x="5688691" y="2958849"/>
            <a:ext cx="6101120" cy="3685520"/>
          </a:xfrm>
          <a:prstGeom prst="rect">
            <a:avLst/>
          </a:prstGeom>
          <a:noFill/>
          <a:ln>
            <a:noFill/>
          </a:ln>
        </p:spPr>
        <p:txBody>
          <a:bodyPr spcFirstLastPara="1" wrap="square" lIns="121900" tIns="121900" rIns="121900" bIns="121900" anchor="t" anchorCtr="0">
            <a:spAutoFit/>
          </a:bodyPr>
          <a:lstStyle/>
          <a:p>
            <a:pPr algn="ctr" defTabSz="1219170">
              <a:lnSpc>
                <a:spcPct val="110000"/>
              </a:lnSpc>
              <a:spcBef>
                <a:spcPts val="1333"/>
              </a:spcBef>
              <a:buClr>
                <a:srgbClr val="000000"/>
              </a:buClr>
            </a:pPr>
            <a:endParaRPr sz="133" b="1" kern="0">
              <a:solidFill>
                <a:srgbClr val="000000"/>
              </a:solidFill>
              <a:latin typeface="Arial"/>
              <a:cs typeface="Arial"/>
              <a:sym typeface="Arial"/>
            </a:endParaRPr>
          </a:p>
          <a:p>
            <a:pPr defTabSz="1219170">
              <a:lnSpc>
                <a:spcPct val="110000"/>
              </a:lnSpc>
              <a:buClr>
                <a:srgbClr val="000000"/>
              </a:buClr>
            </a:pPr>
            <a:r>
              <a:rPr lang="en" sz="3200" kern="0" dirty="0">
                <a:solidFill>
                  <a:srgbClr val="000000"/>
                </a:solidFill>
                <a:latin typeface="Arial"/>
                <a:cs typeface="Arial"/>
                <a:sym typeface="Arial"/>
              </a:rPr>
              <a:t>Program Areas:</a:t>
            </a:r>
            <a:endParaRPr sz="3200" kern="0" dirty="0">
              <a:solidFill>
                <a:srgbClr val="000000"/>
              </a:solidFill>
              <a:latin typeface="Arial"/>
              <a:cs typeface="Arial"/>
              <a:sym typeface="Arial"/>
            </a:endParaRPr>
          </a:p>
          <a:p>
            <a:pPr marL="558786" indent="-457189" defTabSz="1219170">
              <a:lnSpc>
                <a:spcPct val="110000"/>
              </a:lnSpc>
              <a:buClr>
                <a:srgbClr val="000000"/>
              </a:buClr>
              <a:buSzPts val="2400"/>
              <a:buFont typeface="Arial"/>
              <a:buChar char="•"/>
            </a:pPr>
            <a:r>
              <a:rPr lang="en" sz="3200" kern="0" dirty="0">
                <a:solidFill>
                  <a:srgbClr val="000000"/>
                </a:solidFill>
                <a:latin typeface="Arial"/>
                <a:cs typeface="Arial"/>
                <a:sym typeface="Arial"/>
              </a:rPr>
              <a:t>Homelessness</a:t>
            </a:r>
            <a:endParaRPr sz="3200" kern="0" dirty="0">
              <a:solidFill>
                <a:srgbClr val="000000"/>
              </a:solidFill>
              <a:latin typeface="Arial"/>
              <a:cs typeface="Arial"/>
              <a:sym typeface="Arial"/>
            </a:endParaRPr>
          </a:p>
          <a:p>
            <a:pPr marL="558786" indent="-457189" defTabSz="1219170">
              <a:lnSpc>
                <a:spcPct val="110000"/>
              </a:lnSpc>
              <a:buClr>
                <a:srgbClr val="000000"/>
              </a:buClr>
              <a:buSzPts val="2400"/>
              <a:buFont typeface="Arial"/>
              <a:buChar char="•"/>
            </a:pPr>
            <a:r>
              <a:rPr lang="en" sz="3200" kern="0" dirty="0">
                <a:solidFill>
                  <a:srgbClr val="000000"/>
                </a:solidFill>
                <a:latin typeface="Arial"/>
                <a:cs typeface="Arial"/>
                <a:sym typeface="Arial"/>
              </a:rPr>
              <a:t>Housing</a:t>
            </a:r>
            <a:endParaRPr sz="3200" kern="0" dirty="0">
              <a:solidFill>
                <a:srgbClr val="000000"/>
              </a:solidFill>
              <a:latin typeface="Arial"/>
              <a:cs typeface="Arial"/>
              <a:sym typeface="Arial"/>
            </a:endParaRPr>
          </a:p>
          <a:p>
            <a:pPr marL="558786" indent="-457189" defTabSz="1219170">
              <a:lnSpc>
                <a:spcPct val="110000"/>
              </a:lnSpc>
              <a:buClr>
                <a:srgbClr val="000000"/>
              </a:buClr>
              <a:buSzPts val="2400"/>
              <a:buFont typeface="Arial"/>
              <a:buChar char="•"/>
            </a:pPr>
            <a:r>
              <a:rPr lang="en" sz="3200" kern="0" dirty="0">
                <a:solidFill>
                  <a:srgbClr val="000000"/>
                </a:solidFill>
                <a:latin typeface="Arial"/>
                <a:cs typeface="Arial"/>
                <a:sym typeface="Arial"/>
              </a:rPr>
              <a:t>Sustainability &amp; Environment</a:t>
            </a:r>
            <a:endParaRPr sz="3200" kern="0" dirty="0">
              <a:solidFill>
                <a:srgbClr val="000000"/>
              </a:solidFill>
              <a:latin typeface="Arial"/>
              <a:cs typeface="Arial"/>
              <a:sym typeface="Arial"/>
            </a:endParaRPr>
          </a:p>
          <a:p>
            <a:pPr marL="558786" indent="-457189" defTabSz="1219170">
              <a:lnSpc>
                <a:spcPct val="110000"/>
              </a:lnSpc>
              <a:buClr>
                <a:srgbClr val="000000"/>
              </a:buClr>
              <a:buSzPts val="2400"/>
              <a:buFont typeface="Arial"/>
              <a:buChar char="•"/>
            </a:pPr>
            <a:r>
              <a:rPr lang="en" sz="3200" kern="0" dirty="0">
                <a:solidFill>
                  <a:srgbClr val="000000"/>
                </a:solidFill>
                <a:latin typeface="Arial"/>
                <a:cs typeface="Arial"/>
                <a:sym typeface="Arial"/>
              </a:rPr>
              <a:t>Transportation</a:t>
            </a:r>
            <a:endParaRPr sz="3200" kern="0" dirty="0">
              <a:solidFill>
                <a:srgbClr val="000000"/>
              </a:solidFill>
              <a:latin typeface="Arial"/>
              <a:cs typeface="Arial"/>
              <a:sym typeface="Arial"/>
            </a:endParaRPr>
          </a:p>
          <a:p>
            <a:pPr marL="558786" indent="-457189" defTabSz="1219170">
              <a:lnSpc>
                <a:spcPct val="110000"/>
              </a:lnSpc>
              <a:buClr>
                <a:srgbClr val="000000"/>
              </a:buClr>
              <a:buSzPts val="2400"/>
              <a:buFont typeface="Arial"/>
              <a:buChar char="•"/>
            </a:pPr>
            <a:r>
              <a:rPr lang="en" sz="3200" kern="0" dirty="0">
                <a:solidFill>
                  <a:srgbClr val="000000"/>
                </a:solidFill>
                <a:latin typeface="Arial"/>
                <a:cs typeface="Arial"/>
                <a:sym typeface="Arial"/>
              </a:rPr>
              <a:t>Water</a:t>
            </a:r>
            <a:endParaRPr sz="3200" kern="0" dirty="0">
              <a:solidFill>
                <a:srgbClr val="000000"/>
              </a:solidFill>
              <a:latin typeface="Arial"/>
              <a:cs typeface="Arial"/>
              <a:sym typeface="Arial"/>
            </a:endParaRPr>
          </a:p>
        </p:txBody>
      </p:sp>
      <p:pic>
        <p:nvPicPr>
          <p:cNvPr id="2" name="Picture 1">
            <a:extLst>
              <a:ext uri="{FF2B5EF4-FFF2-40B4-BE49-F238E27FC236}">
                <a16:creationId xmlns:a16="http://schemas.microsoft.com/office/drawing/2014/main" id="{BF124F67-3386-961F-DD21-A358A31785D8}"/>
              </a:ext>
            </a:extLst>
          </p:cNvPr>
          <p:cNvPicPr>
            <a:picLocks noChangeAspect="1"/>
          </p:cNvPicPr>
          <p:nvPr/>
        </p:nvPicPr>
        <p:blipFill>
          <a:blip r:embed="rId5"/>
          <a:srcRect l="8544" t="1899" r="3280" b="-206"/>
          <a:stretch/>
        </p:blipFill>
        <p:spPr>
          <a:xfrm>
            <a:off x="553097" y="2958875"/>
            <a:ext cx="4995396" cy="3704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4883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10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pic>
        <p:nvPicPr>
          <p:cNvPr id="122" name="Google Shape;122;p21"/>
          <p:cNvPicPr preferRelativeResize="0"/>
          <p:nvPr/>
        </p:nvPicPr>
        <p:blipFill>
          <a:blip r:embed="rId4">
            <a:alphaModFix/>
          </a:blip>
          <a:stretch>
            <a:fillRect/>
          </a:stretch>
        </p:blipFill>
        <p:spPr>
          <a:xfrm>
            <a:off x="9627434" y="6069368"/>
            <a:ext cx="2408767" cy="598633"/>
          </a:xfrm>
          <a:prstGeom prst="rect">
            <a:avLst/>
          </a:prstGeom>
          <a:noFill/>
          <a:ln>
            <a:noFill/>
          </a:ln>
        </p:spPr>
      </p:pic>
      <p:sp>
        <p:nvSpPr>
          <p:cNvPr id="123" name="Google Shape;123;p21"/>
          <p:cNvSpPr txBox="1"/>
          <p:nvPr/>
        </p:nvSpPr>
        <p:spPr>
          <a:xfrm>
            <a:off x="325500" y="419467"/>
            <a:ext cx="10496400" cy="1559489"/>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267" b="1" kern="0">
                <a:solidFill>
                  <a:srgbClr val="000000"/>
                </a:solidFill>
                <a:latin typeface="Arial"/>
                <a:cs typeface="Arial"/>
                <a:sym typeface="Arial"/>
              </a:rPr>
              <a:t>Regional Community Wildfire Protection Plan (CWPP)</a:t>
            </a:r>
            <a:endParaRPr sz="4267" b="1" kern="0">
              <a:solidFill>
                <a:srgbClr val="000000"/>
              </a:solidFill>
              <a:latin typeface="Arial"/>
              <a:cs typeface="Arial"/>
              <a:sym typeface="Arial"/>
            </a:endParaRPr>
          </a:p>
        </p:txBody>
      </p:sp>
      <p:sp>
        <p:nvSpPr>
          <p:cNvPr id="124" name="Google Shape;124;p21"/>
          <p:cNvSpPr txBox="1"/>
          <p:nvPr/>
        </p:nvSpPr>
        <p:spPr>
          <a:xfrm>
            <a:off x="325501" y="1885401"/>
            <a:ext cx="7540631" cy="4936119"/>
          </a:xfrm>
          <a:prstGeom prst="rect">
            <a:avLst/>
          </a:prstGeom>
          <a:noFill/>
          <a:ln>
            <a:noFill/>
          </a:ln>
        </p:spPr>
        <p:txBody>
          <a:bodyPr spcFirstLastPara="1" wrap="square" lIns="121900" tIns="121900" rIns="121900" bIns="121900" anchor="t" anchorCtr="0">
            <a:spAutoFit/>
          </a:bodyPr>
          <a:lstStyle/>
          <a:p>
            <a:pPr marL="558786" indent="-457189" defTabSz="1219170">
              <a:lnSpc>
                <a:spcPct val="150000"/>
              </a:lnSpc>
              <a:spcBef>
                <a:spcPts val="1333"/>
              </a:spcBef>
              <a:buClr>
                <a:srgbClr val="000000"/>
              </a:buClr>
              <a:buSzPts val="2400"/>
              <a:buFont typeface="Arial"/>
              <a:buChar char="•"/>
            </a:pPr>
            <a:r>
              <a:rPr lang="en" sz="3200" kern="0" dirty="0">
                <a:solidFill>
                  <a:srgbClr val="000000"/>
                </a:solidFill>
                <a:latin typeface="Arial"/>
                <a:cs typeface="Arial"/>
                <a:sym typeface="Arial"/>
              </a:rPr>
              <a:t>Regional wildfire adaptation and prevention guiding document.</a:t>
            </a:r>
            <a:endParaRPr lang="en-US" sz="3200" kern="0" dirty="0">
              <a:solidFill>
                <a:srgbClr val="000000"/>
              </a:solidFill>
              <a:latin typeface="Arial"/>
              <a:cs typeface="Arial"/>
              <a:sym typeface="Arial"/>
            </a:endParaRPr>
          </a:p>
          <a:p>
            <a:pPr marL="558786" indent="-457189" defTabSz="1219170">
              <a:lnSpc>
                <a:spcPct val="150000"/>
              </a:lnSpc>
              <a:spcBef>
                <a:spcPts val="1333"/>
              </a:spcBef>
              <a:buClr>
                <a:srgbClr val="000000"/>
              </a:buClr>
              <a:buSzPts val="2400"/>
              <a:buFont typeface="Arial"/>
              <a:buChar char="•"/>
            </a:pPr>
            <a:r>
              <a:rPr lang="en" sz="3200" kern="0" dirty="0">
                <a:solidFill>
                  <a:srgbClr val="000000"/>
                </a:solidFill>
                <a:latin typeface="Arial"/>
                <a:cs typeface="Arial"/>
                <a:sym typeface="Arial"/>
              </a:rPr>
              <a:t>Hazards and risks analysis, potential projects in the SGV.</a:t>
            </a:r>
          </a:p>
          <a:p>
            <a:pPr marL="558786" indent="-457189" defTabSz="1219170">
              <a:lnSpc>
                <a:spcPct val="150000"/>
              </a:lnSpc>
              <a:spcBef>
                <a:spcPts val="1333"/>
              </a:spcBef>
              <a:buClr>
                <a:srgbClr val="000000"/>
              </a:buClr>
              <a:buSzPts val="2400"/>
              <a:buFont typeface="Arial"/>
              <a:buChar char="•"/>
            </a:pPr>
            <a:r>
              <a:rPr lang="en" sz="3200" kern="0" dirty="0">
                <a:solidFill>
                  <a:srgbClr val="000000"/>
                </a:solidFill>
                <a:latin typeface="Arial"/>
                <a:cs typeface="Arial"/>
                <a:sym typeface="Arial"/>
              </a:rPr>
              <a:t>February 2023 - December 2025</a:t>
            </a:r>
            <a:endParaRPr sz="3200" kern="0" dirty="0">
              <a:solidFill>
                <a:srgbClr val="000000"/>
              </a:solidFill>
              <a:latin typeface="Arial"/>
              <a:cs typeface="Arial"/>
              <a:sym typeface="Arial"/>
            </a:endParaRPr>
          </a:p>
          <a:p>
            <a:pPr marL="609585" defTabSz="1219170">
              <a:lnSpc>
                <a:spcPct val="110000"/>
              </a:lnSpc>
              <a:buClr>
                <a:srgbClr val="000000"/>
              </a:buClr>
            </a:pPr>
            <a:endParaRPr sz="2933" kern="0">
              <a:solidFill>
                <a:srgbClr val="000000"/>
              </a:solidFill>
              <a:latin typeface="Arial"/>
              <a:cs typeface="Arial"/>
              <a:sym typeface="Arial"/>
            </a:endParaRPr>
          </a:p>
        </p:txBody>
      </p:sp>
      <p:pic>
        <p:nvPicPr>
          <p:cNvPr id="4" name="Picture 3" descr="Plan - Free files and folders icons">
            <a:extLst>
              <a:ext uri="{FF2B5EF4-FFF2-40B4-BE49-F238E27FC236}">
                <a16:creationId xmlns:a16="http://schemas.microsoft.com/office/drawing/2014/main" id="{E805A79A-49CE-FF79-8842-EB2CC2EF1728}"/>
              </a:ext>
            </a:extLst>
          </p:cNvPr>
          <p:cNvPicPr>
            <a:picLocks noChangeAspect="1"/>
          </p:cNvPicPr>
          <p:nvPr/>
        </p:nvPicPr>
        <p:blipFill>
          <a:blip r:embed="rId5"/>
          <a:stretch>
            <a:fillRect/>
          </a:stretch>
        </p:blipFill>
        <p:spPr>
          <a:xfrm>
            <a:off x="7969623" y="1331261"/>
            <a:ext cx="4222376" cy="4195481"/>
          </a:xfrm>
          <a:prstGeom prst="rect">
            <a:avLst/>
          </a:prstGeom>
        </p:spPr>
      </p:pic>
    </p:spTree>
    <p:extLst>
      <p:ext uri="{BB962C8B-B14F-4D97-AF65-F5344CB8AC3E}">
        <p14:creationId xmlns:p14="http://schemas.microsoft.com/office/powerpoint/2010/main" val="36182066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8"/>
        <p:cNvGrpSpPr/>
        <p:nvPr/>
      </p:nvGrpSpPr>
      <p:grpSpPr>
        <a:xfrm>
          <a:off x="0" y="0"/>
          <a:ext cx="0" cy="0"/>
          <a:chOff x="0" y="0"/>
          <a:chExt cx="0" cy="0"/>
        </a:xfrm>
      </p:grpSpPr>
      <p:pic>
        <p:nvPicPr>
          <p:cNvPr id="129" name="Google Shape;129;p22"/>
          <p:cNvPicPr preferRelativeResize="0"/>
          <p:nvPr/>
        </p:nvPicPr>
        <p:blipFill>
          <a:blip r:embed="rId4">
            <a:alphaModFix/>
          </a:blip>
          <a:stretch>
            <a:fillRect/>
          </a:stretch>
        </p:blipFill>
        <p:spPr>
          <a:xfrm>
            <a:off x="9627434" y="6069368"/>
            <a:ext cx="2408767" cy="598633"/>
          </a:xfrm>
          <a:prstGeom prst="rect">
            <a:avLst/>
          </a:prstGeom>
          <a:noFill/>
          <a:ln>
            <a:noFill/>
          </a:ln>
        </p:spPr>
      </p:pic>
      <p:sp>
        <p:nvSpPr>
          <p:cNvPr id="130" name="Google Shape;130;p22"/>
          <p:cNvSpPr txBox="1"/>
          <p:nvPr/>
        </p:nvSpPr>
        <p:spPr>
          <a:xfrm>
            <a:off x="325500" y="419467"/>
            <a:ext cx="10496400" cy="90283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267" b="1" kern="0">
                <a:solidFill>
                  <a:srgbClr val="000000"/>
                </a:solidFill>
                <a:latin typeface="Arial"/>
                <a:cs typeface="Arial"/>
                <a:sym typeface="Arial"/>
              </a:rPr>
              <a:t>Why Develop a CWPP?</a:t>
            </a:r>
            <a:endParaRPr sz="4267" b="1" kern="0">
              <a:solidFill>
                <a:srgbClr val="000000"/>
              </a:solidFill>
              <a:latin typeface="Arial"/>
              <a:cs typeface="Arial"/>
              <a:sym typeface="Arial"/>
            </a:endParaRPr>
          </a:p>
        </p:txBody>
      </p:sp>
      <p:sp>
        <p:nvSpPr>
          <p:cNvPr id="131" name="Google Shape;131;p22"/>
          <p:cNvSpPr txBox="1"/>
          <p:nvPr/>
        </p:nvSpPr>
        <p:spPr>
          <a:xfrm>
            <a:off x="325501" y="1322267"/>
            <a:ext cx="9097529" cy="3631980"/>
          </a:xfrm>
          <a:prstGeom prst="rect">
            <a:avLst/>
          </a:prstGeom>
          <a:noFill/>
          <a:ln>
            <a:noFill/>
          </a:ln>
        </p:spPr>
        <p:txBody>
          <a:bodyPr spcFirstLastPara="1" wrap="square" lIns="121900" tIns="121900" rIns="121900" bIns="121900" anchor="t" anchorCtr="0">
            <a:spAutoFit/>
          </a:bodyPr>
          <a:lstStyle/>
          <a:p>
            <a:pPr marL="457189" indent="-457189" defTabSz="1219170">
              <a:lnSpc>
                <a:spcPct val="150000"/>
              </a:lnSpc>
              <a:buClr>
                <a:srgbClr val="000000"/>
              </a:buClr>
              <a:buSzPts val="2400"/>
              <a:buFont typeface="Arial"/>
              <a:buChar char="•"/>
            </a:pPr>
            <a:r>
              <a:rPr lang="en" sz="3200" kern="0" dirty="0">
                <a:solidFill>
                  <a:srgbClr val="000000"/>
                </a:solidFill>
                <a:latin typeface="Arial"/>
                <a:cs typeface="Arial"/>
                <a:sym typeface="Arial"/>
              </a:rPr>
              <a:t>Education &amp; Awareness</a:t>
            </a:r>
            <a:endParaRPr lang="en-US" sz="3200" kern="0" dirty="0">
              <a:solidFill>
                <a:srgbClr val="000000"/>
              </a:solidFill>
              <a:latin typeface="Arial"/>
              <a:cs typeface="Arial"/>
              <a:sym typeface="Arial"/>
            </a:endParaRPr>
          </a:p>
          <a:p>
            <a:pPr marL="457189" indent="-457189" defTabSz="1219170">
              <a:lnSpc>
                <a:spcPct val="150000"/>
              </a:lnSpc>
              <a:buClr>
                <a:srgbClr val="000000"/>
              </a:buClr>
              <a:buSzPts val="2400"/>
              <a:buFont typeface="Arial"/>
              <a:buChar char="•"/>
            </a:pPr>
            <a:r>
              <a:rPr lang="en" sz="3200" kern="0" dirty="0">
                <a:solidFill>
                  <a:srgbClr val="000000"/>
                </a:solidFill>
                <a:latin typeface="Arial"/>
                <a:cs typeface="Arial"/>
                <a:sym typeface="Arial"/>
              </a:rPr>
              <a:t>Coordinated Planning</a:t>
            </a:r>
          </a:p>
          <a:p>
            <a:pPr marL="457189" indent="-457189" defTabSz="1219170">
              <a:lnSpc>
                <a:spcPct val="150000"/>
              </a:lnSpc>
              <a:buClr>
                <a:srgbClr val="000000"/>
              </a:buClr>
              <a:buSzPts val="2400"/>
              <a:buFont typeface="Arial,Sans-Serif"/>
              <a:buChar char="•"/>
            </a:pPr>
            <a:r>
              <a:rPr lang="en-US" sz="3067" kern="0" dirty="0">
                <a:solidFill>
                  <a:srgbClr val="000000"/>
                </a:solidFill>
                <a:latin typeface="Arial"/>
                <a:cs typeface="Arial"/>
                <a:sym typeface="Arial"/>
              </a:rPr>
              <a:t>Stakeholder Partnership </a:t>
            </a:r>
          </a:p>
          <a:p>
            <a:pPr marL="457189" indent="-457189" defTabSz="1219170">
              <a:lnSpc>
                <a:spcPct val="150000"/>
              </a:lnSpc>
              <a:buClr>
                <a:srgbClr val="000000"/>
              </a:buClr>
              <a:buSzPts val="2400"/>
              <a:buFont typeface="Arial,Sans-Serif"/>
              <a:buChar char="•"/>
            </a:pPr>
            <a:r>
              <a:rPr lang="en-US" sz="3067" kern="0" dirty="0">
                <a:solidFill>
                  <a:srgbClr val="000000"/>
                </a:solidFill>
                <a:latin typeface="Arial"/>
                <a:cs typeface="Arial"/>
                <a:sym typeface="Arial"/>
              </a:rPr>
              <a:t>Future Funding for Projects </a:t>
            </a:r>
          </a:p>
          <a:p>
            <a:pPr marL="457189" indent="-457189" defTabSz="1219170">
              <a:buClr>
                <a:srgbClr val="000000"/>
              </a:buClr>
              <a:buSzPts val="2400"/>
              <a:buFont typeface="Arial"/>
              <a:buChar char="•"/>
            </a:pPr>
            <a:endParaRPr lang="en" sz="3200" kern="0" dirty="0">
              <a:solidFill>
                <a:srgbClr val="000000"/>
              </a:solidFill>
              <a:latin typeface="Arial"/>
              <a:cs typeface="Arial"/>
              <a:sym typeface="Arial"/>
            </a:endParaRPr>
          </a:p>
        </p:txBody>
      </p:sp>
      <p:pic>
        <p:nvPicPr>
          <p:cNvPr id="9" name="Picture 8" descr="Collaboration Icons - Free SVG &amp; PNG Collaboration Images ...">
            <a:extLst>
              <a:ext uri="{FF2B5EF4-FFF2-40B4-BE49-F238E27FC236}">
                <a16:creationId xmlns:a16="http://schemas.microsoft.com/office/drawing/2014/main" id="{3CADBFD9-2D5D-6916-22BA-4C65840D74B3}"/>
              </a:ext>
            </a:extLst>
          </p:cNvPr>
          <p:cNvPicPr>
            <a:picLocks noChangeAspect="1"/>
          </p:cNvPicPr>
          <p:nvPr/>
        </p:nvPicPr>
        <p:blipFill>
          <a:blip r:embed="rId5"/>
          <a:stretch>
            <a:fillRect/>
          </a:stretch>
        </p:blipFill>
        <p:spPr>
          <a:xfrm>
            <a:off x="6034455" y="570467"/>
            <a:ext cx="3386243" cy="3386243"/>
          </a:xfrm>
          <a:prstGeom prst="rect">
            <a:avLst/>
          </a:prstGeom>
        </p:spPr>
      </p:pic>
      <p:pic>
        <p:nvPicPr>
          <p:cNvPr id="10" name="Picture 9" descr="Funding - Free business icons">
            <a:extLst>
              <a:ext uri="{FF2B5EF4-FFF2-40B4-BE49-F238E27FC236}">
                <a16:creationId xmlns:a16="http://schemas.microsoft.com/office/drawing/2014/main" id="{8E3D499F-2BCF-C4EC-F6ED-F75DB9878E35}"/>
              </a:ext>
            </a:extLst>
          </p:cNvPr>
          <p:cNvPicPr>
            <a:picLocks noChangeAspect="1"/>
          </p:cNvPicPr>
          <p:nvPr/>
        </p:nvPicPr>
        <p:blipFill>
          <a:blip r:embed="rId6"/>
          <a:stretch>
            <a:fillRect/>
          </a:stretch>
        </p:blipFill>
        <p:spPr>
          <a:xfrm>
            <a:off x="8677835" y="2971800"/>
            <a:ext cx="3092824" cy="3092824"/>
          </a:xfrm>
          <a:prstGeom prst="rect">
            <a:avLst/>
          </a:prstGeom>
        </p:spPr>
      </p:pic>
    </p:spTree>
    <p:extLst>
      <p:ext uri="{BB962C8B-B14F-4D97-AF65-F5344CB8AC3E}">
        <p14:creationId xmlns:p14="http://schemas.microsoft.com/office/powerpoint/2010/main" val="39812225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a:extLst>
            <a:ext uri="{FF2B5EF4-FFF2-40B4-BE49-F238E27FC236}">
              <a16:creationId xmlns:a16="http://schemas.microsoft.com/office/drawing/2014/main" id="{5E215EC0-9CA0-DE44-AD19-10A453BE01A3}"/>
            </a:ext>
          </a:extLst>
        </p:cNvPr>
        <p:cNvGrpSpPr/>
        <p:nvPr/>
      </p:nvGrpSpPr>
      <p:grpSpPr>
        <a:xfrm>
          <a:off x="0" y="0"/>
          <a:ext cx="0" cy="0"/>
          <a:chOff x="0" y="0"/>
          <a:chExt cx="0" cy="0"/>
        </a:xfrm>
      </p:grpSpPr>
      <p:pic>
        <p:nvPicPr>
          <p:cNvPr id="122" name="Google Shape;122;p21">
            <a:extLst>
              <a:ext uri="{FF2B5EF4-FFF2-40B4-BE49-F238E27FC236}">
                <a16:creationId xmlns:a16="http://schemas.microsoft.com/office/drawing/2014/main" id="{3BC2A885-17AE-CDFD-CBC1-64461F4B7EC2}"/>
              </a:ext>
            </a:extLst>
          </p:cNvPr>
          <p:cNvPicPr preferRelativeResize="0"/>
          <p:nvPr/>
        </p:nvPicPr>
        <p:blipFill>
          <a:blip r:embed="rId4">
            <a:alphaModFix/>
          </a:blip>
          <a:stretch>
            <a:fillRect/>
          </a:stretch>
        </p:blipFill>
        <p:spPr>
          <a:xfrm>
            <a:off x="9627434" y="6069368"/>
            <a:ext cx="2408767" cy="598633"/>
          </a:xfrm>
          <a:prstGeom prst="rect">
            <a:avLst/>
          </a:prstGeom>
          <a:noFill/>
          <a:ln>
            <a:noFill/>
          </a:ln>
        </p:spPr>
      </p:pic>
      <p:pic>
        <p:nvPicPr>
          <p:cNvPr id="2" name="Picture 1">
            <a:extLst>
              <a:ext uri="{FF2B5EF4-FFF2-40B4-BE49-F238E27FC236}">
                <a16:creationId xmlns:a16="http://schemas.microsoft.com/office/drawing/2014/main" id="{A8A9A7FD-8A1D-B15E-DB1F-DE0E589A47A1}"/>
              </a:ext>
            </a:extLst>
          </p:cNvPr>
          <p:cNvPicPr>
            <a:picLocks noChangeAspect="1"/>
          </p:cNvPicPr>
          <p:nvPr/>
        </p:nvPicPr>
        <p:blipFill>
          <a:blip r:embed="rId5"/>
          <a:srcRect l="4318" t="5350" r="4220" b="5478"/>
          <a:stretch/>
        </p:blipFill>
        <p:spPr>
          <a:xfrm>
            <a:off x="606986" y="84045"/>
            <a:ext cx="8907508" cy="6697667"/>
          </a:xfrm>
          <a:prstGeom prst="rect">
            <a:avLst/>
          </a:prstGeom>
        </p:spPr>
      </p:pic>
    </p:spTree>
    <p:extLst>
      <p:ext uri="{BB962C8B-B14F-4D97-AF65-F5344CB8AC3E}">
        <p14:creationId xmlns:p14="http://schemas.microsoft.com/office/powerpoint/2010/main" val="28372458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6"/>
        <p:cNvGrpSpPr/>
        <p:nvPr/>
      </p:nvGrpSpPr>
      <p:grpSpPr>
        <a:xfrm>
          <a:off x="0" y="0"/>
          <a:ext cx="0" cy="0"/>
          <a:chOff x="0" y="0"/>
          <a:chExt cx="0" cy="0"/>
        </a:xfrm>
      </p:grpSpPr>
      <p:pic>
        <p:nvPicPr>
          <p:cNvPr id="137" name="Google Shape;137;p23"/>
          <p:cNvPicPr preferRelativeResize="0"/>
          <p:nvPr/>
        </p:nvPicPr>
        <p:blipFill>
          <a:blip r:embed="rId4">
            <a:alphaModFix/>
          </a:blip>
          <a:stretch>
            <a:fillRect/>
          </a:stretch>
        </p:blipFill>
        <p:spPr>
          <a:xfrm>
            <a:off x="9627434" y="6069368"/>
            <a:ext cx="2408767" cy="598633"/>
          </a:xfrm>
          <a:prstGeom prst="rect">
            <a:avLst/>
          </a:prstGeom>
          <a:noFill/>
          <a:ln>
            <a:noFill/>
          </a:ln>
        </p:spPr>
      </p:pic>
      <p:sp>
        <p:nvSpPr>
          <p:cNvPr id="138" name="Google Shape;138;p23"/>
          <p:cNvSpPr txBox="1"/>
          <p:nvPr/>
        </p:nvSpPr>
        <p:spPr>
          <a:xfrm>
            <a:off x="325500" y="419467"/>
            <a:ext cx="10496400" cy="77972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3467" b="1" kern="0" dirty="0">
                <a:solidFill>
                  <a:srgbClr val="000000"/>
                </a:solidFill>
                <a:latin typeface="Arial"/>
                <a:cs typeface="Arial"/>
                <a:sym typeface="Arial"/>
              </a:rPr>
              <a:t>Outreach &amp; Engagement</a:t>
            </a:r>
            <a:endParaRPr sz="3467" b="1" kern="0" dirty="0">
              <a:solidFill>
                <a:srgbClr val="000000"/>
              </a:solidFill>
              <a:latin typeface="Arial"/>
              <a:cs typeface="Arial"/>
              <a:sym typeface="Arial"/>
            </a:endParaRPr>
          </a:p>
        </p:txBody>
      </p:sp>
      <p:pic>
        <p:nvPicPr>
          <p:cNvPr id="139" name="Google Shape;139;p23"/>
          <p:cNvPicPr preferRelativeResize="0"/>
          <p:nvPr/>
        </p:nvPicPr>
        <p:blipFill>
          <a:blip r:embed="rId5">
            <a:alphaModFix/>
          </a:blip>
          <a:srcRect t="25220" b="-293"/>
          <a:stretch/>
        </p:blipFill>
        <p:spPr>
          <a:xfrm>
            <a:off x="4924395" y="1309895"/>
            <a:ext cx="7009804" cy="3454668"/>
          </a:xfrm>
          <a:prstGeom prst="rect">
            <a:avLst/>
          </a:prstGeom>
          <a:noFill/>
          <a:ln>
            <a:noFill/>
          </a:ln>
        </p:spPr>
      </p:pic>
      <p:pic>
        <p:nvPicPr>
          <p:cNvPr id="140" name="Google Shape;140;p23"/>
          <p:cNvPicPr preferRelativeResize="0"/>
          <p:nvPr/>
        </p:nvPicPr>
        <p:blipFill>
          <a:blip r:embed="rId6">
            <a:alphaModFix/>
          </a:blip>
          <a:stretch>
            <a:fillRect/>
          </a:stretch>
        </p:blipFill>
        <p:spPr>
          <a:xfrm>
            <a:off x="465920" y="1313301"/>
            <a:ext cx="4283923" cy="4758663"/>
          </a:xfrm>
          <a:prstGeom prst="rect">
            <a:avLst/>
          </a:prstGeom>
          <a:noFill/>
          <a:ln>
            <a:noFill/>
          </a:ln>
        </p:spPr>
      </p:pic>
      <p:pic>
        <p:nvPicPr>
          <p:cNvPr id="142" name="Google Shape;142;p23"/>
          <p:cNvPicPr preferRelativeResize="0"/>
          <p:nvPr/>
        </p:nvPicPr>
        <p:blipFill>
          <a:blip r:embed="rId7">
            <a:alphaModFix/>
          </a:blip>
          <a:stretch>
            <a:fillRect/>
          </a:stretch>
        </p:blipFill>
        <p:spPr>
          <a:xfrm>
            <a:off x="4928333" y="3251336"/>
            <a:ext cx="3825412" cy="36109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10384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pic>
        <p:nvPicPr>
          <p:cNvPr id="155" name="Google Shape;155;p25"/>
          <p:cNvPicPr preferRelativeResize="0"/>
          <p:nvPr/>
        </p:nvPicPr>
        <p:blipFill>
          <a:blip r:embed="rId4">
            <a:alphaModFix/>
          </a:blip>
          <a:stretch>
            <a:fillRect/>
          </a:stretch>
        </p:blipFill>
        <p:spPr>
          <a:xfrm>
            <a:off x="9627434" y="6069368"/>
            <a:ext cx="2408767" cy="598633"/>
          </a:xfrm>
          <a:prstGeom prst="rect">
            <a:avLst/>
          </a:prstGeom>
          <a:noFill/>
          <a:ln>
            <a:noFill/>
          </a:ln>
        </p:spPr>
      </p:pic>
      <p:sp>
        <p:nvSpPr>
          <p:cNvPr id="156" name="Google Shape;156;p25"/>
          <p:cNvSpPr txBox="1"/>
          <p:nvPr/>
        </p:nvSpPr>
        <p:spPr>
          <a:xfrm>
            <a:off x="325500" y="317867"/>
            <a:ext cx="11373600" cy="90283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267" b="1" kern="0" dirty="0">
                <a:solidFill>
                  <a:srgbClr val="000000"/>
                </a:solidFill>
                <a:latin typeface="Arial"/>
                <a:cs typeface="Arial"/>
                <a:sym typeface="Arial"/>
              </a:rPr>
              <a:t>Looking Ahead</a:t>
            </a:r>
            <a:endParaRPr sz="4267" b="1" kern="0" dirty="0">
              <a:solidFill>
                <a:srgbClr val="000000"/>
              </a:solidFill>
              <a:latin typeface="Arial"/>
              <a:cs typeface="Arial"/>
              <a:sym typeface="Arial"/>
            </a:endParaRPr>
          </a:p>
        </p:txBody>
      </p:sp>
      <p:pic>
        <p:nvPicPr>
          <p:cNvPr id="157" name="Google Shape;157;p25"/>
          <p:cNvPicPr preferRelativeResize="0"/>
          <p:nvPr/>
        </p:nvPicPr>
        <p:blipFill>
          <a:blip r:embed="rId5">
            <a:alphaModFix/>
          </a:blip>
          <a:stretch>
            <a:fillRect/>
          </a:stretch>
        </p:blipFill>
        <p:spPr>
          <a:xfrm>
            <a:off x="5096344" y="754751"/>
            <a:ext cx="6942949" cy="5205760"/>
          </a:xfrm>
          <a:prstGeom prst="rect">
            <a:avLst/>
          </a:prstGeom>
          <a:noFill/>
          <a:ln>
            <a:noFill/>
          </a:ln>
        </p:spPr>
      </p:pic>
      <p:sp>
        <p:nvSpPr>
          <p:cNvPr id="3" name="Google Shape;131;p22">
            <a:extLst>
              <a:ext uri="{FF2B5EF4-FFF2-40B4-BE49-F238E27FC236}">
                <a16:creationId xmlns:a16="http://schemas.microsoft.com/office/drawing/2014/main" id="{86A4F4F9-9840-E986-E3E8-1F21B5A631D6}"/>
              </a:ext>
            </a:extLst>
          </p:cNvPr>
          <p:cNvSpPr txBox="1"/>
          <p:nvPr/>
        </p:nvSpPr>
        <p:spPr>
          <a:xfrm>
            <a:off x="223" y="1136182"/>
            <a:ext cx="5628085" cy="6894155"/>
          </a:xfrm>
          <a:prstGeom prst="rect">
            <a:avLst/>
          </a:prstGeom>
          <a:noFill/>
          <a:ln>
            <a:noFill/>
          </a:ln>
        </p:spPr>
        <p:txBody>
          <a:bodyPr spcFirstLastPara="1" wrap="square" lIns="121900" tIns="121900" rIns="121900" bIns="121900" anchor="t" anchorCtr="0">
            <a:spAutoFit/>
          </a:bodyPr>
          <a:lstStyle/>
          <a:p>
            <a:pPr marL="558786" indent="-457189" defTabSz="1219170">
              <a:lnSpc>
                <a:spcPct val="150000"/>
              </a:lnSpc>
              <a:buClr>
                <a:srgbClr val="000000"/>
              </a:buClr>
              <a:buSzPts val="2400"/>
              <a:buFont typeface="Arial"/>
              <a:buChar char="•"/>
            </a:pPr>
            <a:r>
              <a:rPr lang="en" sz="3200" kern="0" dirty="0">
                <a:solidFill>
                  <a:srgbClr val="000000"/>
                </a:solidFill>
                <a:latin typeface="Arial"/>
                <a:cs typeface="Arial"/>
                <a:sym typeface="Arial"/>
              </a:rPr>
              <a:t>Community and Stakeholder Outreach</a:t>
            </a:r>
            <a:endParaRPr lang="en" sz="1867" kern="0">
              <a:solidFill>
                <a:srgbClr val="000000"/>
              </a:solidFill>
              <a:latin typeface="Arial"/>
              <a:cs typeface="Arial"/>
              <a:sym typeface="Arial"/>
            </a:endParaRPr>
          </a:p>
          <a:p>
            <a:pPr marL="558786" indent="-457189" defTabSz="1219170">
              <a:lnSpc>
                <a:spcPct val="150000"/>
              </a:lnSpc>
              <a:buClr>
                <a:srgbClr val="000000"/>
              </a:buClr>
              <a:buSzPts val="2400"/>
              <a:buFont typeface="Arial"/>
              <a:buChar char="•"/>
            </a:pPr>
            <a:r>
              <a:rPr lang="en" sz="3200" kern="0" dirty="0">
                <a:solidFill>
                  <a:srgbClr val="000000"/>
                </a:solidFill>
                <a:latin typeface="Arial"/>
                <a:cs typeface="Arial"/>
                <a:sym typeface="Arial"/>
              </a:rPr>
              <a:t>Draft for Public and Stakeholder Review</a:t>
            </a:r>
            <a:endParaRPr lang="en-US" sz="3200" kern="0" dirty="0">
              <a:solidFill>
                <a:srgbClr val="000000"/>
              </a:solidFill>
              <a:latin typeface="Arial"/>
              <a:cs typeface="Arial"/>
              <a:sym typeface="Arial"/>
            </a:endParaRPr>
          </a:p>
          <a:p>
            <a:pPr marL="558786" indent="-457189" defTabSz="1219170">
              <a:lnSpc>
                <a:spcPct val="150000"/>
              </a:lnSpc>
              <a:buClr>
                <a:srgbClr val="000000"/>
              </a:buClr>
              <a:buSzPts val="2400"/>
              <a:buFont typeface="Arial"/>
              <a:buChar char="•"/>
            </a:pPr>
            <a:r>
              <a:rPr lang="en" sz="3200" kern="0" dirty="0">
                <a:solidFill>
                  <a:srgbClr val="000000"/>
                </a:solidFill>
                <a:latin typeface="Arial"/>
                <a:cs typeface="Arial"/>
                <a:sym typeface="Arial"/>
              </a:rPr>
              <a:t>Submit for Approval</a:t>
            </a:r>
          </a:p>
          <a:p>
            <a:pPr marL="558786" indent="-457189" defTabSz="1219170">
              <a:lnSpc>
                <a:spcPct val="150000"/>
              </a:lnSpc>
              <a:buClr>
                <a:srgbClr val="000000"/>
              </a:buClr>
              <a:buSzPts val="2400"/>
              <a:buFont typeface="Arial"/>
              <a:buChar char="•"/>
            </a:pPr>
            <a:r>
              <a:rPr lang="en" sz="3200" kern="0" dirty="0">
                <a:solidFill>
                  <a:srgbClr val="000000"/>
                </a:solidFill>
                <a:latin typeface="Arial"/>
                <a:cs typeface="Arial"/>
                <a:sym typeface="Arial"/>
              </a:rPr>
              <a:t>HH / DS Pilot Assessment Program</a:t>
            </a:r>
          </a:p>
          <a:p>
            <a:pPr marL="101597" defTabSz="1219170">
              <a:lnSpc>
                <a:spcPct val="150000"/>
              </a:lnSpc>
              <a:buClr>
                <a:srgbClr val="000000"/>
              </a:buClr>
              <a:buSzPts val="2400"/>
            </a:pPr>
            <a:endParaRPr lang="en" sz="3200" i="1" kern="0" dirty="0">
              <a:solidFill>
                <a:srgbClr val="000000"/>
              </a:solidFill>
              <a:latin typeface="Arial"/>
              <a:cs typeface="Arial"/>
              <a:sym typeface="Arial"/>
            </a:endParaRPr>
          </a:p>
          <a:p>
            <a:pPr marL="558786" indent="-457189" defTabSz="1219170">
              <a:lnSpc>
                <a:spcPct val="150000"/>
              </a:lnSpc>
              <a:buClr>
                <a:srgbClr val="000000"/>
              </a:buClr>
              <a:buSzPts val="2400"/>
              <a:buFont typeface="Arial"/>
              <a:buChar char="•"/>
            </a:pPr>
            <a:endParaRPr lang="en" sz="3200" kern="0" dirty="0">
              <a:solidFill>
                <a:srgbClr val="000000"/>
              </a:solidFill>
              <a:latin typeface="Arial"/>
              <a:cs typeface="Arial"/>
              <a:sym typeface="Arial"/>
            </a:endParaRPr>
          </a:p>
        </p:txBody>
      </p:sp>
    </p:spTree>
    <p:extLst>
      <p:ext uri="{BB962C8B-B14F-4D97-AF65-F5344CB8AC3E}">
        <p14:creationId xmlns:p14="http://schemas.microsoft.com/office/powerpoint/2010/main" val="2889999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p19"/>
          <p:cNvPicPr preferRelativeResize="0"/>
          <p:nvPr/>
        </p:nvPicPr>
        <p:blipFill>
          <a:blip r:embed="rId4">
            <a:alphaModFix/>
          </a:blip>
          <a:stretch>
            <a:fillRect/>
          </a:stretch>
        </p:blipFill>
        <p:spPr>
          <a:xfrm>
            <a:off x="9627434" y="6069368"/>
            <a:ext cx="2408767" cy="598633"/>
          </a:xfrm>
          <a:prstGeom prst="rect">
            <a:avLst/>
          </a:prstGeom>
          <a:noFill/>
          <a:ln>
            <a:noFill/>
          </a:ln>
        </p:spPr>
      </p:pic>
      <p:sp>
        <p:nvSpPr>
          <p:cNvPr id="104" name="Google Shape;104;p19"/>
          <p:cNvSpPr txBox="1"/>
          <p:nvPr/>
        </p:nvSpPr>
        <p:spPr>
          <a:xfrm>
            <a:off x="847800" y="435767"/>
            <a:ext cx="10496400" cy="902835"/>
          </a:xfrm>
          <a:prstGeom prst="rect">
            <a:avLst/>
          </a:prstGeom>
          <a:noFill/>
          <a:ln>
            <a:noFill/>
          </a:ln>
        </p:spPr>
        <p:txBody>
          <a:bodyPr spcFirstLastPara="1" wrap="square" lIns="121900" tIns="121900" rIns="121900" bIns="121900" anchor="t" anchorCtr="0">
            <a:spAutoFit/>
          </a:bodyPr>
          <a:lstStyle/>
          <a:p>
            <a:pPr defTabSz="1219170">
              <a:buClr>
                <a:srgbClr val="000000"/>
              </a:buClr>
            </a:pPr>
            <a:r>
              <a:rPr lang="en" sz="4267" b="1" kern="0" dirty="0">
                <a:solidFill>
                  <a:srgbClr val="000000"/>
                </a:solidFill>
                <a:latin typeface="Arial"/>
                <a:cs typeface="Arial"/>
                <a:sym typeface="Arial"/>
              </a:rPr>
              <a:t>Fire Prep SGV</a:t>
            </a:r>
            <a:endParaRPr sz="4267" b="1" kern="0" dirty="0">
              <a:solidFill>
                <a:srgbClr val="000000"/>
              </a:solidFill>
              <a:latin typeface="Arial"/>
              <a:cs typeface="Arial"/>
              <a:sym typeface="Arial"/>
            </a:endParaRPr>
          </a:p>
        </p:txBody>
      </p:sp>
      <p:sp>
        <p:nvSpPr>
          <p:cNvPr id="105" name="Google Shape;105;p19"/>
          <p:cNvSpPr txBox="1"/>
          <p:nvPr/>
        </p:nvSpPr>
        <p:spPr>
          <a:xfrm>
            <a:off x="847800" y="1510000"/>
            <a:ext cx="10496400" cy="931881"/>
          </a:xfrm>
          <a:prstGeom prst="rect">
            <a:avLst/>
          </a:prstGeom>
          <a:noFill/>
          <a:ln>
            <a:noFill/>
          </a:ln>
        </p:spPr>
        <p:txBody>
          <a:bodyPr spcFirstLastPara="1" wrap="square" lIns="121900" tIns="121900" rIns="121900" bIns="121900" anchor="t" anchorCtr="0">
            <a:spAutoFit/>
          </a:bodyPr>
          <a:lstStyle/>
          <a:p>
            <a:pPr algn="ctr" defTabSz="1219170">
              <a:lnSpc>
                <a:spcPct val="110000"/>
              </a:lnSpc>
              <a:spcBef>
                <a:spcPts val="1333"/>
              </a:spcBef>
              <a:buClr>
                <a:srgbClr val="000000"/>
              </a:buClr>
            </a:pPr>
            <a:endParaRPr sz="133" b="1" kern="0">
              <a:solidFill>
                <a:srgbClr val="000000"/>
              </a:solidFill>
              <a:latin typeface="Arial"/>
              <a:cs typeface="Arial"/>
              <a:sym typeface="Arial"/>
            </a:endParaRPr>
          </a:p>
          <a:p>
            <a:pPr marL="609585" defTabSz="1219170">
              <a:lnSpc>
                <a:spcPct val="110000"/>
              </a:lnSpc>
              <a:buClr>
                <a:srgbClr val="000000"/>
              </a:buClr>
            </a:pPr>
            <a:endParaRPr sz="2933" kern="0">
              <a:solidFill>
                <a:srgbClr val="000000"/>
              </a:solidFill>
              <a:latin typeface="Arial"/>
              <a:cs typeface="Arial"/>
              <a:sym typeface="Arial"/>
            </a:endParaRPr>
          </a:p>
        </p:txBody>
      </p:sp>
      <p:pic>
        <p:nvPicPr>
          <p:cNvPr id="106" name="Google Shape;106;p19"/>
          <p:cNvPicPr preferRelativeResize="0"/>
          <p:nvPr/>
        </p:nvPicPr>
        <p:blipFill>
          <a:blip r:embed="rId5">
            <a:alphaModFix/>
          </a:blip>
          <a:stretch>
            <a:fillRect/>
          </a:stretch>
        </p:blipFill>
        <p:spPr>
          <a:xfrm>
            <a:off x="1164351" y="1673000"/>
            <a:ext cx="3197555" cy="4193200"/>
          </a:xfrm>
          <a:prstGeom prst="rect">
            <a:avLst/>
          </a:prstGeom>
          <a:noFill/>
          <a:ln>
            <a:noFill/>
          </a:ln>
        </p:spPr>
      </p:pic>
      <p:pic>
        <p:nvPicPr>
          <p:cNvPr id="107" name="Google Shape;107;p19"/>
          <p:cNvPicPr preferRelativeResize="0"/>
          <p:nvPr/>
        </p:nvPicPr>
        <p:blipFill>
          <a:blip r:embed="rId6">
            <a:alphaModFix/>
          </a:blip>
          <a:stretch>
            <a:fillRect/>
          </a:stretch>
        </p:blipFill>
        <p:spPr>
          <a:xfrm>
            <a:off x="4551033" y="1673000"/>
            <a:ext cx="3136699" cy="4193200"/>
          </a:xfrm>
          <a:prstGeom prst="rect">
            <a:avLst/>
          </a:prstGeom>
          <a:noFill/>
          <a:ln>
            <a:noFill/>
          </a:ln>
        </p:spPr>
      </p:pic>
      <p:pic>
        <p:nvPicPr>
          <p:cNvPr id="108" name="Google Shape;108;p19"/>
          <p:cNvPicPr preferRelativeResize="0"/>
          <p:nvPr/>
        </p:nvPicPr>
        <p:blipFill>
          <a:blip r:embed="rId7">
            <a:alphaModFix/>
          </a:blip>
          <a:stretch>
            <a:fillRect/>
          </a:stretch>
        </p:blipFill>
        <p:spPr>
          <a:xfrm>
            <a:off x="7890967" y="1658867"/>
            <a:ext cx="3136700" cy="4193200"/>
          </a:xfrm>
          <a:prstGeom prst="rect">
            <a:avLst/>
          </a:prstGeom>
          <a:noFill/>
          <a:ln>
            <a:noFill/>
          </a:ln>
        </p:spPr>
      </p:pic>
      <p:sp>
        <p:nvSpPr>
          <p:cNvPr id="109" name="Google Shape;109;p19"/>
          <p:cNvSpPr txBox="1"/>
          <p:nvPr/>
        </p:nvSpPr>
        <p:spPr>
          <a:xfrm>
            <a:off x="4119384" y="6030084"/>
            <a:ext cx="4000000" cy="6770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800" b="1" kern="0">
                <a:solidFill>
                  <a:srgbClr val="000000"/>
                </a:solidFill>
                <a:latin typeface="Arial"/>
                <a:cs typeface="Arial"/>
                <a:sym typeface="Arial"/>
              </a:rPr>
              <a:t>sgvcog.org/wildfire</a:t>
            </a:r>
            <a:endParaRPr sz="1867" kern="0">
              <a:solidFill>
                <a:srgbClr val="000000"/>
              </a:solidFill>
              <a:latin typeface="Arial"/>
              <a:cs typeface="Arial"/>
              <a:sym typeface="Arial"/>
            </a:endParaRPr>
          </a:p>
        </p:txBody>
      </p:sp>
    </p:spTree>
    <p:extLst>
      <p:ext uri="{BB962C8B-B14F-4D97-AF65-F5344CB8AC3E}">
        <p14:creationId xmlns:p14="http://schemas.microsoft.com/office/powerpoint/2010/main" val="3080995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2E362D-A400-506E-5571-2DA83B9D31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D80B8-E123-624B-9FB0-39FC3395C173}"/>
              </a:ext>
            </a:extLst>
          </p:cNvPr>
          <p:cNvSpPr>
            <a:spLocks noGrp="1"/>
          </p:cNvSpPr>
          <p:nvPr>
            <p:ph type="title"/>
          </p:nvPr>
        </p:nvSpPr>
        <p:spPr>
          <a:xfrm>
            <a:off x="555685" y="230827"/>
            <a:ext cx="10161604" cy="2111101"/>
          </a:xfrm>
        </p:spPr>
        <p:txBody>
          <a:bodyPr>
            <a:normAutofit/>
          </a:bodyPr>
          <a:lstStyle/>
          <a:p>
            <a:pPr algn="ctr"/>
            <a:r>
              <a:rPr lang="en-US" b="1" dirty="0">
                <a:solidFill>
                  <a:srgbClr val="B66015"/>
                </a:solidFill>
                <a:latin typeface="+mn-lt"/>
              </a:rPr>
              <a:t>WILDFIRE PREPAREDNESS COMMUNITY WORKSHOP</a:t>
            </a:r>
          </a:p>
        </p:txBody>
      </p:sp>
      <p:sp>
        <p:nvSpPr>
          <p:cNvPr id="3" name="Slide Number Placeholder 2">
            <a:extLst>
              <a:ext uri="{FF2B5EF4-FFF2-40B4-BE49-F238E27FC236}">
                <a16:creationId xmlns:a16="http://schemas.microsoft.com/office/drawing/2014/main" id="{979A501E-C0C5-E06A-E323-0FD9E313BDA7}"/>
              </a:ext>
            </a:extLst>
          </p:cNvPr>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6</a:t>
            </a:fld>
            <a:endParaRPr lang="en-US" sz="1400" dirty="0">
              <a:solidFill>
                <a:schemeClr val="bg1"/>
              </a:solidFill>
            </a:endParaRPr>
          </a:p>
        </p:txBody>
      </p:sp>
      <p:sp>
        <p:nvSpPr>
          <p:cNvPr id="15" name="TextBox 14">
            <a:extLst>
              <a:ext uri="{FF2B5EF4-FFF2-40B4-BE49-F238E27FC236}">
                <a16:creationId xmlns:a16="http://schemas.microsoft.com/office/drawing/2014/main" id="{D739A779-9576-EEB0-17F2-91C7959D55E6}"/>
              </a:ext>
            </a:extLst>
          </p:cNvPr>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a:extLst>
              <a:ext uri="{FF2B5EF4-FFF2-40B4-BE49-F238E27FC236}">
                <a16:creationId xmlns:a16="http://schemas.microsoft.com/office/drawing/2014/main" id="{8749C685-9DCB-B5D4-F3ED-AB6EB4677A0E}"/>
              </a:ext>
            </a:extLst>
          </p:cNvPr>
          <p:cNvGrpSpPr/>
          <p:nvPr/>
        </p:nvGrpSpPr>
        <p:grpSpPr>
          <a:xfrm>
            <a:off x="-1" y="6219491"/>
            <a:ext cx="12192001" cy="649800"/>
            <a:chOff x="-1" y="6227805"/>
            <a:chExt cx="12192001" cy="662082"/>
          </a:xfrm>
        </p:grpSpPr>
        <p:sp>
          <p:nvSpPr>
            <p:cNvPr id="19" name="Rectangle 18">
              <a:extLst>
                <a:ext uri="{FF2B5EF4-FFF2-40B4-BE49-F238E27FC236}">
                  <a16:creationId xmlns:a16="http://schemas.microsoft.com/office/drawing/2014/main" id="{055722EB-CBFB-F597-C866-CA231CBFB4D3}"/>
                </a:ext>
              </a:extLst>
            </p:cNvPr>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745AD40B-05CB-9358-E389-55EE57049204}"/>
                </a:ext>
              </a:extLst>
            </p:cNvPr>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sosceles Triangle 20">
              <a:extLst>
                <a:ext uri="{FF2B5EF4-FFF2-40B4-BE49-F238E27FC236}">
                  <a16:creationId xmlns:a16="http://schemas.microsoft.com/office/drawing/2014/main" id="{27639B94-DF1A-D87B-BC8A-1AECE006644C}"/>
                </a:ext>
              </a:extLst>
            </p:cNvPr>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2" name="Flowchart: Delay 21">
            <a:extLst>
              <a:ext uri="{FF2B5EF4-FFF2-40B4-BE49-F238E27FC236}">
                <a16:creationId xmlns:a16="http://schemas.microsoft.com/office/drawing/2014/main" id="{C1012757-5E50-F02D-2D56-06C173A91827}"/>
              </a:ext>
            </a:extLst>
          </p:cNvPr>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Slide Number Placeholder 2">
            <a:extLst>
              <a:ext uri="{FF2B5EF4-FFF2-40B4-BE49-F238E27FC236}">
                <a16:creationId xmlns:a16="http://schemas.microsoft.com/office/drawing/2014/main" id="{422C3108-9F06-528A-5CA5-A809412B3EB9}"/>
              </a:ext>
            </a:extLst>
          </p:cNvPr>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6</a:t>
            </a:fld>
            <a:endParaRPr lang="en-US" sz="1400" dirty="0">
              <a:solidFill>
                <a:schemeClr val="bg1"/>
              </a:solidFill>
            </a:endParaRPr>
          </a:p>
        </p:txBody>
      </p:sp>
      <p:pic>
        <p:nvPicPr>
          <p:cNvPr id="25" name="Content Placeholder 4">
            <a:extLst>
              <a:ext uri="{FF2B5EF4-FFF2-40B4-BE49-F238E27FC236}">
                <a16:creationId xmlns:a16="http://schemas.microsoft.com/office/drawing/2014/main" id="{A82446EE-9232-BB31-4648-2485D22EDD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
        <p:nvSpPr>
          <p:cNvPr id="12" name="Title 1">
            <a:extLst>
              <a:ext uri="{FF2B5EF4-FFF2-40B4-BE49-F238E27FC236}">
                <a16:creationId xmlns:a16="http://schemas.microsoft.com/office/drawing/2014/main" id="{C62802C8-365E-0050-EB3D-2AFC50B644F2}"/>
              </a:ext>
            </a:extLst>
          </p:cNvPr>
          <p:cNvSpPr txBox="1">
            <a:spLocks/>
          </p:cNvSpPr>
          <p:nvPr/>
        </p:nvSpPr>
        <p:spPr>
          <a:xfrm>
            <a:off x="618835" y="2397606"/>
            <a:ext cx="10301211" cy="33424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0" lvl="0" algn="just" defTabSz="457200" rtl="0" eaLnBrk="1" fontAlgn="auto" latinLnBrk="0" hangingPunct="1">
              <a:lnSpc>
                <a:spcPct val="100000"/>
              </a:lnSpc>
              <a:spcBef>
                <a:spcPts val="0"/>
              </a:spcBef>
              <a:spcAft>
                <a:spcPts val="0"/>
              </a:spcAft>
              <a:buClrTx/>
              <a:buSzTx/>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Presentations will be followed by community comments and questions. Following a short recess, staff will return to provide information on comments/questions received, and the City Council will provide remarks.</a:t>
            </a:r>
          </a:p>
        </p:txBody>
      </p:sp>
    </p:spTree>
    <p:extLst>
      <p:ext uri="{BB962C8B-B14F-4D97-AF65-F5344CB8AC3E}">
        <p14:creationId xmlns:p14="http://schemas.microsoft.com/office/powerpoint/2010/main" val="428641857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a:extLst>
            <a:ext uri="{FF2B5EF4-FFF2-40B4-BE49-F238E27FC236}">
              <a16:creationId xmlns:a16="http://schemas.microsoft.com/office/drawing/2014/main" id="{E8111EB3-85DE-92F2-806C-111974E1B702}"/>
            </a:ext>
          </a:extLst>
        </p:cNvPr>
        <p:cNvGrpSpPr/>
        <p:nvPr/>
      </p:nvGrpSpPr>
      <p:grpSpPr>
        <a:xfrm>
          <a:off x="0" y="0"/>
          <a:ext cx="0" cy="0"/>
          <a:chOff x="0" y="0"/>
          <a:chExt cx="0" cy="0"/>
        </a:xfrm>
      </p:grpSpPr>
      <p:pic>
        <p:nvPicPr>
          <p:cNvPr id="103" name="Google Shape;103;p19">
            <a:extLst>
              <a:ext uri="{FF2B5EF4-FFF2-40B4-BE49-F238E27FC236}">
                <a16:creationId xmlns:a16="http://schemas.microsoft.com/office/drawing/2014/main" id="{D10D3B37-1293-5880-A294-3BB7AEFF7190}"/>
              </a:ext>
            </a:extLst>
          </p:cNvPr>
          <p:cNvPicPr preferRelativeResize="0"/>
          <p:nvPr/>
        </p:nvPicPr>
        <p:blipFill>
          <a:blip r:embed="rId4">
            <a:alphaModFix/>
          </a:blip>
          <a:stretch>
            <a:fillRect/>
          </a:stretch>
        </p:blipFill>
        <p:spPr>
          <a:xfrm>
            <a:off x="9627434" y="6069368"/>
            <a:ext cx="2408767" cy="598633"/>
          </a:xfrm>
          <a:prstGeom prst="rect">
            <a:avLst/>
          </a:prstGeom>
          <a:noFill/>
          <a:ln>
            <a:noFill/>
          </a:ln>
        </p:spPr>
      </p:pic>
      <p:sp>
        <p:nvSpPr>
          <p:cNvPr id="105" name="Google Shape;105;p19">
            <a:extLst>
              <a:ext uri="{FF2B5EF4-FFF2-40B4-BE49-F238E27FC236}">
                <a16:creationId xmlns:a16="http://schemas.microsoft.com/office/drawing/2014/main" id="{B5796199-A6B1-EDD7-61AD-44F76CDD5994}"/>
              </a:ext>
            </a:extLst>
          </p:cNvPr>
          <p:cNvSpPr txBox="1"/>
          <p:nvPr/>
        </p:nvSpPr>
        <p:spPr>
          <a:xfrm>
            <a:off x="847800" y="1510000"/>
            <a:ext cx="10496400" cy="931881"/>
          </a:xfrm>
          <a:prstGeom prst="rect">
            <a:avLst/>
          </a:prstGeom>
          <a:noFill/>
          <a:ln>
            <a:noFill/>
          </a:ln>
        </p:spPr>
        <p:txBody>
          <a:bodyPr spcFirstLastPara="1" wrap="square" lIns="121900" tIns="121900" rIns="121900" bIns="121900" anchor="t" anchorCtr="0">
            <a:spAutoFit/>
          </a:bodyPr>
          <a:lstStyle/>
          <a:p>
            <a:pPr algn="ctr" defTabSz="1219170">
              <a:lnSpc>
                <a:spcPct val="110000"/>
              </a:lnSpc>
              <a:spcBef>
                <a:spcPts val="1333"/>
              </a:spcBef>
              <a:buClr>
                <a:srgbClr val="000000"/>
              </a:buClr>
            </a:pPr>
            <a:endParaRPr sz="133" b="1" kern="0" dirty="0">
              <a:solidFill>
                <a:srgbClr val="000000"/>
              </a:solidFill>
              <a:latin typeface="Arial"/>
              <a:cs typeface="Arial"/>
              <a:sym typeface="Arial"/>
            </a:endParaRPr>
          </a:p>
          <a:p>
            <a:pPr marL="609585" defTabSz="1219170">
              <a:lnSpc>
                <a:spcPct val="110000"/>
              </a:lnSpc>
              <a:buClr>
                <a:srgbClr val="000000"/>
              </a:buClr>
            </a:pPr>
            <a:endParaRPr sz="2933" kern="0" dirty="0">
              <a:solidFill>
                <a:srgbClr val="000000"/>
              </a:solidFill>
              <a:latin typeface="Arial"/>
              <a:cs typeface="Arial"/>
              <a:sym typeface="Arial"/>
            </a:endParaRPr>
          </a:p>
        </p:txBody>
      </p:sp>
      <p:sp>
        <p:nvSpPr>
          <p:cNvPr id="109" name="Google Shape;109;p19">
            <a:extLst>
              <a:ext uri="{FF2B5EF4-FFF2-40B4-BE49-F238E27FC236}">
                <a16:creationId xmlns:a16="http://schemas.microsoft.com/office/drawing/2014/main" id="{EDD8F415-29EC-673F-553A-7C5AD91F01FB}"/>
              </a:ext>
            </a:extLst>
          </p:cNvPr>
          <p:cNvSpPr txBox="1"/>
          <p:nvPr/>
        </p:nvSpPr>
        <p:spPr>
          <a:xfrm>
            <a:off x="3886301" y="5366696"/>
            <a:ext cx="4000000" cy="677068"/>
          </a:xfrm>
          <a:prstGeom prst="rect">
            <a:avLst/>
          </a:prstGeom>
          <a:noFill/>
          <a:ln>
            <a:noFill/>
          </a:ln>
        </p:spPr>
        <p:txBody>
          <a:bodyPr spcFirstLastPara="1" wrap="square" lIns="121900" tIns="121900" rIns="121900" bIns="121900" anchor="t" anchorCtr="0">
            <a:spAutoFit/>
          </a:bodyPr>
          <a:lstStyle/>
          <a:p>
            <a:pPr algn="ctr" defTabSz="1219170">
              <a:buClr>
                <a:srgbClr val="000000"/>
              </a:buClr>
            </a:pPr>
            <a:r>
              <a:rPr lang="en" sz="2800" b="1" kern="0">
                <a:solidFill>
                  <a:srgbClr val="000000"/>
                </a:solidFill>
                <a:latin typeface="Arial"/>
                <a:cs typeface="Arial"/>
                <a:sym typeface="Arial"/>
              </a:rPr>
              <a:t>sgvcog.org/wildfire</a:t>
            </a:r>
            <a:endParaRPr sz="1867" kern="0">
              <a:solidFill>
                <a:srgbClr val="000000"/>
              </a:solidFill>
              <a:latin typeface="Arial"/>
              <a:cs typeface="Arial"/>
              <a:sym typeface="Arial"/>
            </a:endParaRPr>
          </a:p>
        </p:txBody>
      </p:sp>
      <p:sp>
        <p:nvSpPr>
          <p:cNvPr id="2" name="Google Shape;162;p26">
            <a:extLst>
              <a:ext uri="{FF2B5EF4-FFF2-40B4-BE49-F238E27FC236}">
                <a16:creationId xmlns:a16="http://schemas.microsoft.com/office/drawing/2014/main" id="{C0489C19-560E-D4A2-ECF0-F0C04739616B}"/>
              </a:ext>
            </a:extLst>
          </p:cNvPr>
          <p:cNvSpPr txBox="1"/>
          <p:nvPr/>
        </p:nvSpPr>
        <p:spPr>
          <a:xfrm>
            <a:off x="809847" y="2210998"/>
            <a:ext cx="10142000" cy="779725"/>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 sz="3467" b="1" kern="0" dirty="0"/>
              <a:t>For More Information</a:t>
            </a:r>
            <a:endParaRPr lang="en-US" sz="3467" kern="0" dirty="0"/>
          </a:p>
        </p:txBody>
      </p:sp>
      <p:sp>
        <p:nvSpPr>
          <p:cNvPr id="3" name="Google Shape;164;p26">
            <a:extLst>
              <a:ext uri="{FF2B5EF4-FFF2-40B4-BE49-F238E27FC236}">
                <a16:creationId xmlns:a16="http://schemas.microsoft.com/office/drawing/2014/main" id="{29BD5349-3110-E29C-C184-DFF0C4B24AA9}"/>
              </a:ext>
            </a:extLst>
          </p:cNvPr>
          <p:cNvSpPr txBox="1"/>
          <p:nvPr/>
        </p:nvSpPr>
        <p:spPr>
          <a:xfrm>
            <a:off x="842663" y="3153781"/>
            <a:ext cx="9837859" cy="2215951"/>
          </a:xfrm>
          <a:prstGeom prst="rect">
            <a:avLst/>
          </a:prstGeom>
          <a:noFill/>
          <a:ln>
            <a:noFill/>
          </a:ln>
          <a:effectLst>
            <a:outerShdw blurRad="57150" dist="19050" dir="5400000" algn="bl" rotWithShape="0">
              <a:srgbClr val="000000">
                <a:alpha val="50000"/>
              </a:srgbClr>
            </a:outerShdw>
          </a:effectLst>
        </p:spPr>
        <p:txBody>
          <a:bodyPr spcFirstLastPara="1" wrap="square" lIns="121900" tIns="121900" rIns="121900" bIns="1219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1219170"/>
            <a:r>
              <a:rPr lang="en" sz="3200" kern="0" dirty="0"/>
              <a:t>Mackenzie Bolger, Principal Management Analyst</a:t>
            </a:r>
            <a:endParaRPr lang="en-US" sz="3200" kern="0"/>
          </a:p>
          <a:p>
            <a:pPr algn="ctr" defTabSz="1219170"/>
            <a:r>
              <a:rPr lang="en-US" sz="3200" kern="0" dirty="0"/>
              <a:t>Regional Planning &amp; Programs</a:t>
            </a:r>
            <a:endParaRPr sz="3200" kern="0" dirty="0"/>
          </a:p>
          <a:p>
            <a:pPr algn="ctr" defTabSz="1219170"/>
            <a:r>
              <a:rPr lang="en" sz="3200" kern="0" dirty="0">
                <a:solidFill>
                  <a:srgbClr val="FFFFFF"/>
                </a:solidFill>
              </a:rPr>
              <a:t> </a:t>
            </a:r>
            <a:r>
              <a:rPr lang="en" sz="3200" u="sng" kern="0" dirty="0">
                <a:solidFill>
                  <a:srgbClr val="0097A7"/>
                </a:solidFill>
              </a:rPr>
              <a:t>mbolger@sgvcog.org</a:t>
            </a:r>
            <a:endParaRPr sz="3200" kern="0" dirty="0">
              <a:solidFill>
                <a:srgbClr val="0097A7"/>
              </a:solidFill>
            </a:endParaRPr>
          </a:p>
          <a:p>
            <a:pPr algn="ctr" defTabSz="1219170"/>
            <a:r>
              <a:rPr lang="en" sz="3200" kern="0" dirty="0"/>
              <a:t>626-214-1316</a:t>
            </a:r>
            <a:endParaRPr sz="3200" kern="0" dirty="0"/>
          </a:p>
        </p:txBody>
      </p:sp>
    </p:spTree>
    <p:extLst>
      <p:ext uri="{BB962C8B-B14F-4D97-AF65-F5344CB8AC3E}">
        <p14:creationId xmlns:p14="http://schemas.microsoft.com/office/powerpoint/2010/main" val="17727811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836" y="1024541"/>
            <a:ext cx="9746328" cy="1230202"/>
          </a:xfrm>
        </p:spPr>
        <p:txBody>
          <a:bodyPr>
            <a:noAutofit/>
          </a:bodyPr>
          <a:lstStyle/>
          <a:p>
            <a:pPr algn="ctr"/>
            <a:r>
              <a:rPr lang="en-US" sz="6000" b="1" u="sng" dirty="0">
                <a:solidFill>
                  <a:srgbClr val="B66015"/>
                </a:solidFill>
                <a:latin typeface="+mn-lt"/>
              </a:rPr>
              <a:t>PUBLIC COMMENT </a:t>
            </a:r>
            <a:br>
              <a:rPr lang="en-US" sz="6000" b="1" u="sng" dirty="0">
                <a:solidFill>
                  <a:srgbClr val="B66015"/>
                </a:solidFill>
                <a:latin typeface="+mn-lt"/>
              </a:rPr>
            </a:br>
            <a:br>
              <a:rPr lang="en-US" sz="5400" b="1" u="sng" dirty="0">
                <a:solidFill>
                  <a:srgbClr val="B66015"/>
                </a:solidFill>
                <a:latin typeface="+mn-lt"/>
              </a:rPr>
            </a:br>
            <a:endParaRPr lang="en-US" sz="5400" b="1" u="sng" dirty="0">
              <a:solidFill>
                <a:srgbClr val="B66015"/>
              </a:solidFill>
              <a:latin typeface="+mn-lt"/>
            </a:endParaRP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61</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61</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
        <p:nvSpPr>
          <p:cNvPr id="5" name="Content Placeholder 4"/>
          <p:cNvSpPr>
            <a:spLocks noGrp="1"/>
          </p:cNvSpPr>
          <p:nvPr>
            <p:ph idx="1"/>
          </p:nvPr>
        </p:nvSpPr>
        <p:spPr>
          <a:xfrm>
            <a:off x="838200" y="2020888"/>
            <a:ext cx="10515600" cy="1228735"/>
          </a:xfrm>
        </p:spPr>
        <p:txBody>
          <a:bodyPr>
            <a:noAutofit/>
          </a:bodyPr>
          <a:lstStyle/>
          <a:p>
            <a:pPr marL="0" indent="0" algn="ctr">
              <a:buNone/>
            </a:pPr>
            <a:r>
              <a:rPr lang="en-US" sz="3200" dirty="0"/>
              <a:t>As this is a special meeting, the City Council has set aside this time for persons who wish to comment specifically on topics related to this agenda.  Each speaker will have up to three minutes to speak.</a:t>
            </a:r>
          </a:p>
          <a:p>
            <a:pPr marL="0" indent="0" algn="ctr">
              <a:buNone/>
            </a:pPr>
            <a:endParaRPr lang="en-US" sz="3200" dirty="0"/>
          </a:p>
          <a:p>
            <a:pPr marL="0" indent="0" algn="ctr">
              <a:buNone/>
            </a:pPr>
            <a:r>
              <a:rPr lang="en-US" sz="3200" dirty="0"/>
              <a:t>Public Comment Follow Up Please Email:</a:t>
            </a:r>
          </a:p>
          <a:p>
            <a:pPr marL="0" indent="0" algn="ctr">
              <a:buNone/>
            </a:pPr>
            <a:r>
              <a:rPr lang="en-US" sz="3200" dirty="0"/>
              <a:t>contact@claremontca.gov</a:t>
            </a:r>
          </a:p>
          <a:p>
            <a:pPr marL="0" indent="0" algn="ctr">
              <a:buNone/>
            </a:pPr>
            <a:endParaRPr lang="en-US" sz="3200" dirty="0"/>
          </a:p>
          <a:p>
            <a:pPr marL="0" indent="0">
              <a:buNone/>
            </a:pPr>
            <a:endParaRPr lang="en-US" sz="3200" dirty="0"/>
          </a:p>
        </p:txBody>
      </p:sp>
    </p:spTree>
    <p:extLst>
      <p:ext uri="{BB962C8B-B14F-4D97-AF65-F5344CB8AC3E}">
        <p14:creationId xmlns:p14="http://schemas.microsoft.com/office/powerpoint/2010/main" val="319916783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11695291" y="6367983"/>
            <a:ext cx="393493"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C201904-066F-4D09-A41E-2F137B5D8E37}" type="slidenum">
              <a:rPr kumimoji="0" lang="en-US" sz="14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68274" y="6404163"/>
            <a:ext cx="3606283"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Calibri" panose="020F0502020204030204"/>
                <a:ea typeface="+mn-ea"/>
                <a:cs typeface="+mn-cs"/>
              </a:rPr>
              <a:t>Chamber of Commerce | September 14, 2022</a:t>
            </a:r>
          </a:p>
        </p:txBody>
      </p:sp>
      <p:grpSp>
        <p:nvGrpSpPr>
          <p:cNvPr id="13" name="Group 12"/>
          <p:cNvGrpSpPr/>
          <p:nvPr/>
        </p:nvGrpSpPr>
        <p:grpSpPr>
          <a:xfrm>
            <a:off x="-1" y="0"/>
            <a:ext cx="12192001" cy="6858002"/>
            <a:chOff x="-1" y="6227805"/>
            <a:chExt cx="12192001" cy="662082"/>
          </a:xfrm>
        </p:grpSpPr>
        <p:sp>
          <p:nvSpPr>
            <p:cNvPr id="14" name="Rectangle 13"/>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Rectangle 19"/>
            <p:cNvSpPr/>
            <p:nvPr/>
          </p:nvSpPr>
          <p:spPr>
            <a:xfrm>
              <a:off x="-1" y="6227805"/>
              <a:ext cx="4833258"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Isosceles Triangle 20"/>
            <p:cNvSpPr/>
            <p:nvPr/>
          </p:nvSpPr>
          <p:spPr>
            <a:xfrm>
              <a:off x="1" y="6227805"/>
              <a:ext cx="7503885"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Title 1"/>
          <p:cNvSpPr>
            <a:spLocks noGrp="1"/>
          </p:cNvSpPr>
          <p:nvPr>
            <p:ph type="title"/>
          </p:nvPr>
        </p:nvSpPr>
        <p:spPr>
          <a:xfrm>
            <a:off x="2942493" y="2329224"/>
            <a:ext cx="6307012" cy="1569358"/>
          </a:xfrm>
        </p:spPr>
        <p:txBody>
          <a:bodyPr>
            <a:noAutofit/>
          </a:bodyPr>
          <a:lstStyle/>
          <a:p>
            <a:pPr algn="ctr"/>
            <a:r>
              <a:rPr lang="en-US" sz="8000" b="1" u="sng" dirty="0">
                <a:solidFill>
                  <a:schemeClr val="bg1"/>
                </a:solidFill>
                <a:latin typeface="Arial" panose="020B0604020202020204" pitchFamily="34" charset="0"/>
                <a:cs typeface="Arial" panose="020B0604020202020204" pitchFamily="34" charset="0"/>
              </a:rPr>
              <a:t>Questions</a:t>
            </a:r>
            <a:r>
              <a:rPr lang="en-US" sz="6600" b="1" u="sng" dirty="0">
                <a:solidFill>
                  <a:schemeClr val="bg1"/>
                </a:solidFill>
                <a:latin typeface="Arial" panose="020B0604020202020204" pitchFamily="34" charset="0"/>
                <a:cs typeface="Arial" panose="020B0604020202020204" pitchFamily="34" charset="0"/>
              </a:rPr>
              <a:t>?</a:t>
            </a:r>
          </a:p>
        </p:txBody>
      </p:sp>
      <p:sp>
        <p:nvSpPr>
          <p:cNvPr id="17" name="Title 1"/>
          <p:cNvSpPr txBox="1">
            <a:spLocks/>
          </p:cNvSpPr>
          <p:nvPr/>
        </p:nvSpPr>
        <p:spPr>
          <a:xfrm>
            <a:off x="3640994" y="4588002"/>
            <a:ext cx="4910011" cy="11659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20000"/>
              </a:lnSpc>
              <a:spcBef>
                <a:spcPct val="0"/>
              </a:spcBef>
              <a:spcAft>
                <a:spcPts val="0"/>
              </a:spcAft>
              <a:buClrTx/>
              <a:buSzTx/>
              <a:buFontTx/>
              <a:buNone/>
              <a:tabLst/>
              <a:defRPr/>
            </a:pPr>
            <a:endParaRPr kumimoji="0" lang="en-US" sz="4800" b="1" i="0" u="none" strike="noStrike" kern="1200" cap="none" spc="0" normalizeH="0" baseline="0" noProof="0" dirty="0">
              <a:ln>
                <a:noFill/>
              </a:ln>
              <a:solidFill>
                <a:prstClr val="white"/>
              </a:solidFill>
              <a:effectLst/>
              <a:uLnTx/>
              <a:uFillTx/>
              <a:latin typeface="Calibri" panose="020F0502020204030204"/>
              <a:ea typeface="+mj-ea"/>
              <a:cs typeface="+mj-cs"/>
            </a:endParaRPr>
          </a:p>
        </p:txBody>
      </p:sp>
      <p:sp>
        <p:nvSpPr>
          <p:cNvPr id="18" name="Flowchart: Delay 17"/>
          <p:cNvSpPr/>
          <p:nvPr/>
        </p:nvSpPr>
        <p:spPr>
          <a:xfrm rot="16200000">
            <a:off x="10099252" y="5185644"/>
            <a:ext cx="1591679" cy="1562301"/>
          </a:xfrm>
          <a:prstGeom prst="flowChartDelay">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0" y="6227805"/>
            <a:ext cx="12192000" cy="66208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7"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40222" y="5288894"/>
            <a:ext cx="1328788" cy="1326277"/>
          </a:xfrm>
          <a:prstGeom prst="rect">
            <a:avLst/>
          </a:prstGeom>
        </p:spPr>
      </p:pic>
      <p:sp>
        <p:nvSpPr>
          <p:cNvPr id="23" name="Footer Placeholder 2"/>
          <p:cNvSpPr txBox="1">
            <a:spLocks/>
          </p:cNvSpPr>
          <p:nvPr/>
        </p:nvSpPr>
        <p:spPr>
          <a:xfrm>
            <a:off x="199446" y="6375489"/>
            <a:ext cx="6185166" cy="365125"/>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4F7D52"/>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90803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265" y="827568"/>
            <a:ext cx="9746328" cy="1951348"/>
          </a:xfrm>
        </p:spPr>
        <p:txBody>
          <a:bodyPr>
            <a:normAutofit/>
          </a:bodyPr>
          <a:lstStyle/>
          <a:p>
            <a:pPr algn="ctr"/>
            <a:r>
              <a:rPr lang="en-US" sz="6000" b="1" u="sng" dirty="0">
                <a:solidFill>
                  <a:srgbClr val="B66015"/>
                </a:solidFill>
                <a:latin typeface="+mn-lt"/>
              </a:rPr>
              <a:t>RECESS</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63</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63</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
        <p:nvSpPr>
          <p:cNvPr id="4" name="Content Placeholder 10">
            <a:extLst>
              <a:ext uri="{FF2B5EF4-FFF2-40B4-BE49-F238E27FC236}">
                <a16:creationId xmlns:a16="http://schemas.microsoft.com/office/drawing/2014/main" id="{5EE09DFE-EB62-0C07-A357-4726D12FE77D}"/>
              </a:ext>
            </a:extLst>
          </p:cNvPr>
          <p:cNvSpPr>
            <a:spLocks noGrp="1"/>
          </p:cNvSpPr>
          <p:nvPr>
            <p:ph idx="1"/>
          </p:nvPr>
        </p:nvSpPr>
        <p:spPr>
          <a:xfrm>
            <a:off x="489089" y="2991246"/>
            <a:ext cx="10688680" cy="1746119"/>
          </a:xfrm>
        </p:spPr>
        <p:txBody>
          <a:bodyPr>
            <a:normAutofit/>
          </a:bodyPr>
          <a:lstStyle/>
          <a:p>
            <a:pPr marL="0" indent="0" algn="ctr">
              <a:buNone/>
            </a:pPr>
            <a:r>
              <a:rPr lang="en-US" sz="3600" dirty="0"/>
              <a:t>The special meeting of the Claremont City Council is currently in recess.</a:t>
            </a:r>
          </a:p>
          <a:p>
            <a:pPr marL="457200" lvl="1" indent="0">
              <a:buNone/>
            </a:pPr>
            <a:endParaRPr lang="en-US" sz="2800" dirty="0">
              <a:solidFill>
                <a:srgbClr val="B66015"/>
              </a:solidFill>
            </a:endParaRPr>
          </a:p>
        </p:txBody>
      </p:sp>
    </p:spTree>
    <p:extLst>
      <p:ext uri="{BB962C8B-B14F-4D97-AF65-F5344CB8AC3E}">
        <p14:creationId xmlns:p14="http://schemas.microsoft.com/office/powerpoint/2010/main" val="36383900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265" y="827568"/>
            <a:ext cx="9746328" cy="1951348"/>
          </a:xfrm>
        </p:spPr>
        <p:txBody>
          <a:bodyPr>
            <a:normAutofit/>
          </a:bodyPr>
          <a:lstStyle/>
          <a:p>
            <a:pPr algn="ctr"/>
            <a:r>
              <a:rPr lang="en-US" sz="6000" b="1" u="sng" dirty="0">
                <a:solidFill>
                  <a:srgbClr val="B66015"/>
                </a:solidFill>
                <a:latin typeface="+mn-lt"/>
              </a:rPr>
              <a:t>STAFF RESPONSES</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64</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64</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
        <p:nvSpPr>
          <p:cNvPr id="4" name="Content Placeholder 10">
            <a:extLst>
              <a:ext uri="{FF2B5EF4-FFF2-40B4-BE49-F238E27FC236}">
                <a16:creationId xmlns:a16="http://schemas.microsoft.com/office/drawing/2014/main" id="{5EE09DFE-EB62-0C07-A357-4726D12FE77D}"/>
              </a:ext>
            </a:extLst>
          </p:cNvPr>
          <p:cNvSpPr>
            <a:spLocks noGrp="1"/>
          </p:cNvSpPr>
          <p:nvPr>
            <p:ph idx="1"/>
          </p:nvPr>
        </p:nvSpPr>
        <p:spPr>
          <a:xfrm>
            <a:off x="489089" y="2991246"/>
            <a:ext cx="10688680" cy="1746119"/>
          </a:xfrm>
        </p:spPr>
        <p:txBody>
          <a:bodyPr>
            <a:normAutofit/>
          </a:bodyPr>
          <a:lstStyle/>
          <a:p>
            <a:pPr marL="0" indent="0" algn="ctr">
              <a:buNone/>
            </a:pPr>
            <a:r>
              <a:rPr lang="en-US" sz="3600" dirty="0"/>
              <a:t>Staff responses to questions raised during public comment.</a:t>
            </a:r>
          </a:p>
          <a:p>
            <a:pPr marL="457200" lvl="1" indent="0">
              <a:buNone/>
            </a:pPr>
            <a:endParaRPr lang="en-US" sz="2800" dirty="0">
              <a:solidFill>
                <a:srgbClr val="B66015"/>
              </a:solidFill>
            </a:endParaRPr>
          </a:p>
        </p:txBody>
      </p:sp>
    </p:spTree>
    <p:extLst>
      <p:ext uri="{BB962C8B-B14F-4D97-AF65-F5344CB8AC3E}">
        <p14:creationId xmlns:p14="http://schemas.microsoft.com/office/powerpoint/2010/main" val="14286449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025" y="1783157"/>
            <a:ext cx="9746328" cy="1951348"/>
          </a:xfrm>
        </p:spPr>
        <p:txBody>
          <a:bodyPr>
            <a:normAutofit/>
          </a:bodyPr>
          <a:lstStyle/>
          <a:p>
            <a:pPr algn="ctr"/>
            <a:r>
              <a:rPr lang="en-US" sz="6600" b="1" u="sng" dirty="0">
                <a:solidFill>
                  <a:srgbClr val="B66015"/>
                </a:solidFill>
                <a:latin typeface="+mn-lt"/>
              </a:rPr>
              <a:t>City Council Closing Comments</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65</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65</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6429104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0265" y="827568"/>
            <a:ext cx="9746328" cy="1951348"/>
          </a:xfrm>
        </p:spPr>
        <p:txBody>
          <a:bodyPr>
            <a:normAutofit/>
          </a:bodyPr>
          <a:lstStyle/>
          <a:p>
            <a:pPr algn="ctr"/>
            <a:r>
              <a:rPr lang="en-US" sz="6000" b="1" u="sng" dirty="0">
                <a:solidFill>
                  <a:srgbClr val="B66015"/>
                </a:solidFill>
                <a:latin typeface="+mn-lt"/>
              </a:rPr>
              <a:t>ADJOURNMENT</a:t>
            </a:r>
            <a:br>
              <a:rPr lang="en-US" sz="6000" b="1" u="sng" dirty="0">
                <a:solidFill>
                  <a:srgbClr val="B66015"/>
                </a:solidFill>
                <a:latin typeface="+mn-lt"/>
              </a:rPr>
            </a:br>
            <a:endParaRPr lang="en-US" sz="6000" b="1" u="sng" dirty="0">
              <a:solidFill>
                <a:srgbClr val="B66015"/>
              </a:solidFill>
              <a:latin typeface="+mn-lt"/>
            </a:endParaRP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66</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66</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
        <p:nvSpPr>
          <p:cNvPr id="4" name="Content Placeholder 10">
            <a:extLst>
              <a:ext uri="{FF2B5EF4-FFF2-40B4-BE49-F238E27FC236}">
                <a16:creationId xmlns:a16="http://schemas.microsoft.com/office/drawing/2014/main" id="{5EE09DFE-EB62-0C07-A357-4726D12FE77D}"/>
              </a:ext>
            </a:extLst>
          </p:cNvPr>
          <p:cNvSpPr>
            <a:spLocks noGrp="1"/>
          </p:cNvSpPr>
          <p:nvPr>
            <p:ph idx="1"/>
          </p:nvPr>
        </p:nvSpPr>
        <p:spPr>
          <a:xfrm>
            <a:off x="489089" y="2480933"/>
            <a:ext cx="10688680" cy="1746119"/>
          </a:xfrm>
        </p:spPr>
        <p:txBody>
          <a:bodyPr>
            <a:normAutofit/>
          </a:bodyPr>
          <a:lstStyle/>
          <a:p>
            <a:pPr marL="0" indent="0" algn="ctr">
              <a:buNone/>
            </a:pPr>
            <a:r>
              <a:rPr lang="en-US" sz="3200" dirty="0"/>
              <a:t>The next regular City Council Meeting will be held on </a:t>
            </a:r>
          </a:p>
          <a:p>
            <a:pPr marL="0" indent="0" algn="ctr">
              <a:buNone/>
            </a:pPr>
            <a:r>
              <a:rPr lang="en-US" sz="3200" dirty="0"/>
              <a:t>March 11, 2025.</a:t>
            </a:r>
          </a:p>
          <a:p>
            <a:endParaRPr lang="en-US" sz="3200" dirty="0"/>
          </a:p>
          <a:p>
            <a:pPr marL="457200" lvl="1" indent="0">
              <a:buNone/>
            </a:pPr>
            <a:endParaRPr lang="en-US" sz="2800" dirty="0">
              <a:solidFill>
                <a:srgbClr val="B66015"/>
              </a:solidFill>
            </a:endParaRPr>
          </a:p>
        </p:txBody>
      </p:sp>
    </p:spTree>
    <p:extLst>
      <p:ext uri="{BB962C8B-B14F-4D97-AF65-F5344CB8AC3E}">
        <p14:creationId xmlns:p14="http://schemas.microsoft.com/office/powerpoint/2010/main" val="5319746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2072964"/>
            <a:ext cx="9523592" cy="1165904"/>
          </a:xfrm>
        </p:spPr>
        <p:txBody>
          <a:bodyPr>
            <a:noAutofit/>
          </a:bodyPr>
          <a:lstStyle/>
          <a:p>
            <a:pPr algn="ctr"/>
            <a:r>
              <a:rPr lang="en-US" sz="4800" b="1" dirty="0">
                <a:solidFill>
                  <a:srgbClr val="B66015"/>
                </a:solidFill>
                <a:latin typeface="+mn-lt"/>
              </a:rPr>
              <a:t>INTRODUCTION OF CITY STAFF &amp; REPRESENTATIVES FROM PARTNER AGENCIES </a:t>
            </a:r>
            <a:br>
              <a:rPr lang="en-US" sz="4800" b="1" dirty="0">
                <a:solidFill>
                  <a:srgbClr val="B66015"/>
                </a:solidFill>
                <a:latin typeface="+mn-lt"/>
              </a:rPr>
            </a:br>
            <a:r>
              <a:rPr lang="en-US" i="1" dirty="0">
                <a:solidFill>
                  <a:srgbClr val="B66015"/>
                </a:solidFill>
                <a:latin typeface="+mn-lt"/>
              </a:rPr>
              <a:t>City Manager Adam Pirrie</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7</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7</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3352863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2435428"/>
            <a:ext cx="9523592" cy="1165904"/>
          </a:xfrm>
        </p:spPr>
        <p:txBody>
          <a:bodyPr>
            <a:noAutofit/>
          </a:bodyPr>
          <a:lstStyle/>
          <a:p>
            <a:pPr algn="ctr"/>
            <a:r>
              <a:rPr lang="en-US" sz="4800" b="1" dirty="0">
                <a:solidFill>
                  <a:srgbClr val="B66015"/>
                </a:solidFill>
              </a:rPr>
              <a:t>Acting Captain Robert Ewing</a:t>
            </a:r>
            <a:br>
              <a:rPr lang="en-US" sz="4800" b="1" dirty="0">
                <a:solidFill>
                  <a:srgbClr val="B66015"/>
                </a:solidFill>
              </a:rPr>
            </a:br>
            <a:r>
              <a:rPr lang="en-US" i="1" dirty="0">
                <a:solidFill>
                  <a:srgbClr val="B66015"/>
                </a:solidFill>
              </a:rPr>
              <a:t>Claremont Police Department</a:t>
            </a:r>
            <a:endParaRPr lang="en-US" sz="4800" b="1" dirty="0">
              <a:solidFill>
                <a:srgbClr val="B66015"/>
              </a:solidFill>
              <a:latin typeface="+mn-lt"/>
            </a:endParaRP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8</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8</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Tree>
    <p:extLst>
      <p:ext uri="{BB962C8B-B14F-4D97-AF65-F5344CB8AC3E}">
        <p14:creationId xmlns:p14="http://schemas.microsoft.com/office/powerpoint/2010/main" val="816919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697" y="240618"/>
            <a:ext cx="9523592" cy="1165904"/>
          </a:xfrm>
        </p:spPr>
        <p:txBody>
          <a:bodyPr>
            <a:noAutofit/>
          </a:bodyPr>
          <a:lstStyle/>
          <a:p>
            <a:pPr algn="ctr"/>
            <a:r>
              <a:rPr lang="en-US" sz="4800" b="1" dirty="0">
                <a:solidFill>
                  <a:srgbClr val="B66015"/>
                </a:solidFill>
                <a:latin typeface="+mn-lt"/>
              </a:rPr>
              <a:t>Overview</a:t>
            </a:r>
          </a:p>
        </p:txBody>
      </p:sp>
      <p:sp>
        <p:nvSpPr>
          <p:cNvPr id="3" name="Slide Number Placeholder 2"/>
          <p:cNvSpPr>
            <a:spLocks noGrp="1"/>
          </p:cNvSpPr>
          <p:nvPr>
            <p:ph type="sldNum" sz="quarter" idx="12"/>
          </p:nvPr>
        </p:nvSpPr>
        <p:spPr>
          <a:xfrm>
            <a:off x="11809368" y="6367983"/>
            <a:ext cx="279416" cy="365125"/>
          </a:xfrm>
        </p:spPr>
        <p:txBody>
          <a:bodyPr/>
          <a:lstStyle/>
          <a:p>
            <a:fld id="{EC201904-066F-4D09-A41E-2F137B5D8E37}" type="slidenum">
              <a:rPr lang="en-US" sz="1400" smtClean="0">
                <a:solidFill>
                  <a:schemeClr val="bg1"/>
                </a:solidFill>
              </a:rPr>
              <a:t>9</a:t>
            </a:fld>
            <a:endParaRPr lang="en-US" sz="1400" dirty="0">
              <a:solidFill>
                <a:schemeClr val="bg1"/>
              </a:solidFill>
            </a:endParaRPr>
          </a:p>
        </p:txBody>
      </p:sp>
      <p:sp>
        <p:nvSpPr>
          <p:cNvPr id="15" name="TextBox 14"/>
          <p:cNvSpPr txBox="1"/>
          <p:nvPr/>
        </p:nvSpPr>
        <p:spPr>
          <a:xfrm>
            <a:off x="168274" y="6404163"/>
            <a:ext cx="3606283" cy="307777"/>
          </a:xfrm>
          <a:prstGeom prst="rect">
            <a:avLst/>
          </a:prstGeom>
          <a:noFill/>
        </p:spPr>
        <p:txBody>
          <a:bodyPr wrap="square" rtlCol="0">
            <a:spAutoFit/>
          </a:bodyPr>
          <a:lstStyle/>
          <a:p>
            <a:r>
              <a:rPr lang="en-US" sz="1400" dirty="0">
                <a:solidFill>
                  <a:srgbClr val="FFFFFF"/>
                </a:solidFill>
              </a:rPr>
              <a:t>Chamber of Commerce | September 14, 2022</a:t>
            </a:r>
          </a:p>
        </p:txBody>
      </p:sp>
      <p:grpSp>
        <p:nvGrpSpPr>
          <p:cNvPr id="14" name="Group 13"/>
          <p:cNvGrpSpPr/>
          <p:nvPr/>
        </p:nvGrpSpPr>
        <p:grpSpPr>
          <a:xfrm>
            <a:off x="-1" y="6219491"/>
            <a:ext cx="12192001" cy="649800"/>
            <a:chOff x="-1" y="6227805"/>
            <a:chExt cx="12192001" cy="662082"/>
          </a:xfrm>
        </p:grpSpPr>
        <p:sp>
          <p:nvSpPr>
            <p:cNvPr id="19" name="Rectangle 18"/>
            <p:cNvSpPr/>
            <p:nvPr/>
          </p:nvSpPr>
          <p:spPr>
            <a:xfrm>
              <a:off x="0" y="6227805"/>
              <a:ext cx="12192000" cy="662082"/>
            </a:xfrm>
            <a:prstGeom prst="rect">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1" y="6227805"/>
              <a:ext cx="1237673" cy="660494"/>
            </a:xfrm>
            <a:prstGeom prst="rect">
              <a:avLst/>
            </a:prstGeom>
            <a:solidFill>
              <a:srgbClr val="A3C5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p:cNvSpPr/>
            <p:nvPr/>
          </p:nvSpPr>
          <p:spPr>
            <a:xfrm>
              <a:off x="1" y="6227805"/>
              <a:ext cx="1924049" cy="660494"/>
            </a:xfrm>
            <a:prstGeom prst="triangle">
              <a:avLst>
                <a:gd name="adj" fmla="val 64505"/>
              </a:avLst>
            </a:prstGeom>
            <a:solidFill>
              <a:srgbClr val="5D95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Flowchart: Delay 21"/>
          <p:cNvSpPr/>
          <p:nvPr/>
        </p:nvSpPr>
        <p:spPr>
          <a:xfrm rot="16200000">
            <a:off x="10606804" y="5473185"/>
            <a:ext cx="1141932" cy="1142039"/>
          </a:xfrm>
          <a:prstGeom prst="flowChartDelay">
            <a:avLst/>
          </a:prstGeom>
          <a:solidFill>
            <a:srgbClr val="4F7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
          <p:cNvSpPr txBox="1">
            <a:spLocks/>
          </p:cNvSpPr>
          <p:nvPr/>
        </p:nvSpPr>
        <p:spPr>
          <a:xfrm>
            <a:off x="11638250" y="6367983"/>
            <a:ext cx="450534"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C201904-066F-4D09-A41E-2F137B5D8E37}" type="slidenum">
              <a:rPr lang="en-US" sz="1400" smtClean="0">
                <a:solidFill>
                  <a:schemeClr val="bg1"/>
                </a:solidFill>
              </a:rPr>
              <a:pPr/>
              <a:t>9</a:t>
            </a:fld>
            <a:endParaRPr lang="en-US" sz="1400" dirty="0">
              <a:solidFill>
                <a:schemeClr val="bg1"/>
              </a:solidFill>
            </a:endParaRPr>
          </a:p>
        </p:txBody>
      </p:sp>
      <p:pic>
        <p:nvPicPr>
          <p:cNvPr id="25"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7289" y="5584593"/>
            <a:ext cx="920961" cy="919221"/>
          </a:xfrm>
          <a:prstGeom prst="rect">
            <a:avLst/>
          </a:prstGeom>
        </p:spPr>
      </p:pic>
      <p:sp>
        <p:nvSpPr>
          <p:cNvPr id="12" name="Content Placeholder 4"/>
          <p:cNvSpPr>
            <a:spLocks noGrp="1"/>
          </p:cNvSpPr>
          <p:nvPr>
            <p:ph idx="1"/>
          </p:nvPr>
        </p:nvSpPr>
        <p:spPr>
          <a:xfrm>
            <a:off x="838200" y="1376680"/>
            <a:ext cx="10515600" cy="1552190"/>
          </a:xfrm>
        </p:spPr>
        <p:txBody>
          <a:bodyPr>
            <a:noAutofit/>
          </a:bodyPr>
          <a:lstStyle/>
          <a:p>
            <a:pPr marL="0" indent="0">
              <a:buNone/>
            </a:pPr>
            <a:r>
              <a:rPr lang="en-US" sz="3200" dirty="0"/>
              <a:t>While the City’s response will depend on the type of emergency, the following steps are generally taken to address an emergency as it unfolds:</a:t>
            </a:r>
          </a:p>
          <a:p>
            <a:r>
              <a:rPr lang="en-US" dirty="0"/>
              <a:t>The City activates its Emergency Operations Center (EOC)</a:t>
            </a:r>
          </a:p>
          <a:p>
            <a:r>
              <a:rPr lang="en-US" dirty="0"/>
              <a:t>The City determines appropriate staffing levels and resources needed to respond to the emergency</a:t>
            </a:r>
          </a:p>
          <a:p>
            <a:r>
              <a:rPr lang="en-US" dirty="0"/>
              <a:t>Information and updates will frequently be shared by the City to the community (emergency communications/alerts)</a:t>
            </a:r>
          </a:p>
          <a:p>
            <a:r>
              <a:rPr lang="en-US" dirty="0"/>
              <a:t>Mutual aid will be requested if needed</a:t>
            </a:r>
          </a:p>
          <a:p>
            <a:endParaRPr lang="en-US" sz="3200" dirty="0"/>
          </a:p>
          <a:p>
            <a:pPr marL="0" indent="0">
              <a:buNone/>
            </a:pPr>
            <a:endParaRPr lang="en-US" sz="3200" dirty="0"/>
          </a:p>
        </p:txBody>
      </p:sp>
    </p:spTree>
    <p:extLst>
      <p:ext uri="{BB962C8B-B14F-4D97-AF65-F5344CB8AC3E}">
        <p14:creationId xmlns:p14="http://schemas.microsoft.com/office/powerpoint/2010/main" val="20970685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Custom 1">
      <a:dk1>
        <a:srgbClr val="000000"/>
      </a:dk1>
      <a:lt1>
        <a:srgbClr val="FFFFFF"/>
      </a:lt1>
      <a:dk2>
        <a:srgbClr val="004B91"/>
      </a:dk2>
      <a:lt2>
        <a:srgbClr val="E6E6E6"/>
      </a:lt2>
      <a:accent1>
        <a:srgbClr val="002761"/>
      </a:accent1>
      <a:accent2>
        <a:srgbClr val="7BAFD3"/>
      </a:accent2>
      <a:accent3>
        <a:srgbClr val="009BDA"/>
      </a:accent3>
      <a:accent4>
        <a:srgbClr val="56C7DA"/>
      </a:accent4>
      <a:accent5>
        <a:srgbClr val="A2AAAD"/>
      </a:accent5>
      <a:accent6>
        <a:srgbClr val="75787B"/>
      </a:accent6>
      <a:hlink>
        <a:srgbClr val="084992"/>
      </a:hlink>
      <a:folHlink>
        <a:srgbClr val="639EC8"/>
      </a:folHlink>
    </a:clrScheme>
    <a:fontScheme name="SCG-BrandFont">
      <a:majorFont>
        <a:latin typeface="Avenir Next LT Pro Demi"/>
        <a:ea typeface=""/>
        <a:cs typeface=""/>
      </a:majorFont>
      <a:minorFont>
        <a:latin typeface="Avenir Next LT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04-Safety-Template-Group" id="{B4524372-AF88-2D4F-BF28-0A53E01D5D79}" vid="{125826DF-4686-5447-8E92-788D19DF1706}"/>
    </a:ext>
  </a:ext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0">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798DBAA6-6FB7-4916-9A18-104CDEB124D0}">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3324BA47E963444A5C7AFCC06E5AE11" ma:contentTypeVersion="8" ma:contentTypeDescription="Create a new document." ma:contentTypeScope="" ma:versionID="140743b63081dbf8cbbbb98251526ccd">
  <xsd:schema xmlns:xsd="http://www.w3.org/2001/XMLSchema" xmlns:xs="http://www.w3.org/2001/XMLSchema" xmlns:p="http://schemas.microsoft.com/office/2006/metadata/properties" xmlns:ns3="6544ef77-5740-4e94-b296-8a800cff0c9c" targetNamespace="http://schemas.microsoft.com/office/2006/metadata/properties" ma:root="true" ma:fieldsID="7f2504da853b19546d405b311cb6d651" ns3:_="">
    <xsd:import namespace="6544ef77-5740-4e94-b296-8a800cff0c9c"/>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44ef77-5740-4e94-b296-8a800cff0c9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02A4312-AA3F-427C-A955-EC698B9C0C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44ef77-5740-4e94-b296-8a800cff0c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066414-58B1-4C1F-A29A-9E3ED6C072B6}">
  <ds:schemaRefs>
    <ds:schemaRef ds:uri="http://schemas.microsoft.com/office/2006/metadata/properties"/>
    <ds:schemaRef ds:uri="http://purl.org/dc/elements/1.1/"/>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6544ef77-5740-4e94-b296-8a800cff0c9c"/>
    <ds:schemaRef ds:uri="http://purl.org/dc/dcmitype/"/>
  </ds:schemaRefs>
</ds:datastoreItem>
</file>

<file path=customXml/itemProps3.xml><?xml version="1.0" encoding="utf-8"?>
<ds:datastoreItem xmlns:ds="http://schemas.openxmlformats.org/officeDocument/2006/customXml" ds:itemID="{44FC436E-9692-40A5-A2B4-D8A51936B3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14148</TotalTime>
  <Words>4156</Words>
  <Application>Microsoft Office PowerPoint</Application>
  <PresentationFormat>Widescreen</PresentationFormat>
  <Paragraphs>461</Paragraphs>
  <Slides>66</Slides>
  <Notes>46</Notes>
  <HiddenSlides>0</HiddenSlides>
  <MMClips>1</MMClips>
  <ScaleCrop>false</ScaleCrop>
  <HeadingPairs>
    <vt:vector size="6" baseType="variant">
      <vt:variant>
        <vt:lpstr>Fonts Used</vt:lpstr>
      </vt:variant>
      <vt:variant>
        <vt:i4>12</vt:i4>
      </vt:variant>
      <vt:variant>
        <vt:lpstr>Theme</vt:lpstr>
      </vt:variant>
      <vt:variant>
        <vt:i4>7</vt:i4>
      </vt:variant>
      <vt:variant>
        <vt:lpstr>Slide Titles</vt:lpstr>
      </vt:variant>
      <vt:variant>
        <vt:i4>66</vt:i4>
      </vt:variant>
    </vt:vector>
  </HeadingPairs>
  <TitlesOfParts>
    <vt:vector size="85" baseType="lpstr">
      <vt:lpstr>Aptos</vt:lpstr>
      <vt:lpstr>Aptos Display</vt:lpstr>
      <vt:lpstr>Arial</vt:lpstr>
      <vt:lpstr>Arial,Sans-Serif</vt:lpstr>
      <vt:lpstr>Avenir Next LT Pro</vt:lpstr>
      <vt:lpstr>Avenir Next LT Pro Demi</vt:lpstr>
      <vt:lpstr>Calibri</vt:lpstr>
      <vt:lpstr>Calibri Light</vt:lpstr>
      <vt:lpstr>Open Sans 2</vt:lpstr>
      <vt:lpstr>Open Sans 2 Bold</vt:lpstr>
      <vt:lpstr>Tahoma</vt:lpstr>
      <vt:lpstr>Wingdings</vt:lpstr>
      <vt:lpstr>Office Theme</vt:lpstr>
      <vt:lpstr>1_Office Theme</vt:lpstr>
      <vt:lpstr>2_Office Theme</vt:lpstr>
      <vt:lpstr>Slit</vt:lpstr>
      <vt:lpstr>3_Office Theme</vt:lpstr>
      <vt:lpstr>4_Office Theme</vt:lpstr>
      <vt:lpstr>Simple Light</vt:lpstr>
      <vt:lpstr>PowerPoint Presentation</vt:lpstr>
      <vt:lpstr>PowerPoint Presentation</vt:lpstr>
      <vt:lpstr>CALL TO ORDER  THE SPECIAL MEETING OF  THE CLAREMONT CITY COUNCIL</vt:lpstr>
      <vt:lpstr>PLEDGE OF ALLEGIANCE</vt:lpstr>
      <vt:lpstr>ROLL CALL</vt:lpstr>
      <vt:lpstr>WILDFIRE PREPAREDNESS COMMUNITY WORKSHOP</vt:lpstr>
      <vt:lpstr>INTRODUCTION OF CITY STAFF &amp; REPRESENTATIVES FROM PARTNER AGENCIES  City Manager Adam Pirrie</vt:lpstr>
      <vt:lpstr>Acting Captain Robert Ewing Claremont Police Department</vt:lpstr>
      <vt:lpstr>Overview</vt:lpstr>
      <vt:lpstr>Emergency Preparedness</vt:lpstr>
      <vt:lpstr>PowerPoint Presentation</vt:lpstr>
      <vt:lpstr>PowerPoint Presentation</vt:lpstr>
      <vt:lpstr>There are additional handouts available to take home in the foyer, including…   </vt:lpstr>
      <vt:lpstr>Battalion Chief Noble Robinson LACoFD</vt:lpstr>
      <vt:lpstr>PowerPoint Presentation</vt:lpstr>
      <vt:lpstr>GET READY   Home Hardening What is a “Hardened” Home?</vt:lpstr>
      <vt:lpstr>Roof and Rain Gutters</vt:lpstr>
      <vt:lpstr>                        GET READY  </vt:lpstr>
      <vt:lpstr>Vents</vt:lpstr>
      <vt:lpstr>GET READY     0 – 5 Feet</vt:lpstr>
      <vt:lpstr>Get READY – Create a Defensible Home</vt:lpstr>
      <vt:lpstr>Defensible Space</vt:lpstr>
      <vt:lpstr>0-30 Feet and Beyond</vt:lpstr>
      <vt:lpstr>Get SET – Prepare Your Family</vt:lpstr>
      <vt:lpstr>Go Early</vt:lpstr>
      <vt:lpstr>For More Information</vt:lpstr>
      <vt:lpstr>Disaster Management Area Coordinator Diana Manzano-Garcia  Area D Office of Disaster Management</vt:lpstr>
      <vt:lpstr>PowerPoint Presentation</vt:lpstr>
      <vt:lpstr>Disaster Management Area Coordinator</vt:lpstr>
      <vt:lpstr>What does Area D do?</vt:lpstr>
      <vt:lpstr>Coordinated Response</vt:lpstr>
      <vt:lpstr>Regional Public Affairs Manager Marissa Castro-Salvati  Southern California Edison</vt:lpstr>
      <vt:lpstr>Foothill District General Manager Ben Lewis  Golden State Water Company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Affairs Manager Jessica Alvarenga  SoCalGas</vt:lpstr>
      <vt:lpstr>Fire &amp; Emergency Response Efforts</vt:lpstr>
      <vt:lpstr>Eaton &amp; Palisades Fire Response Efforts </vt:lpstr>
      <vt:lpstr>SoCalGas Infrastructure Resiliency </vt:lpstr>
      <vt:lpstr>PowerPoint Presentation</vt:lpstr>
      <vt:lpstr>Principal Management Analyst Mackenzie Bolger  San Gabriel Valley Council of Governments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 COMMENT   </vt:lpstr>
      <vt:lpstr>Questions?</vt:lpstr>
      <vt:lpstr>RECESS</vt:lpstr>
      <vt:lpstr>STAFF RESPONSES</vt:lpstr>
      <vt:lpstr>City Council Closing Comments</vt:lpstr>
      <vt:lpstr>ADJOURNMENT </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Alexander Cousins</dc:creator>
  <cp:lastModifiedBy>Shelley Desautels</cp:lastModifiedBy>
  <cp:revision>328</cp:revision>
  <dcterms:created xsi:type="dcterms:W3CDTF">2021-11-24T17:37:54Z</dcterms:created>
  <dcterms:modified xsi:type="dcterms:W3CDTF">2025-02-27T21:38:49Z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0x01010083324BA47E963444A5C7AFCC06E5AE11</vt:lpwstr>
  </property>
</Properties>
</file>